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17" r:id="rId5"/>
  </p:sldMasterIdLst>
  <p:notesMasterIdLst>
    <p:notesMasterId r:id="rId9"/>
  </p:notesMasterIdLst>
  <p:sldIdLst>
    <p:sldId id="564" r:id="rId6"/>
    <p:sldId id="565" r:id="rId7"/>
    <p:sldId id="566" r:id="rId8"/>
  </p:sldIdLst>
  <p:sldSz cx="9144000" cy="6858000" type="screen4x3"/>
  <p:notesSz cx="6808788" cy="9940925"/>
  <p:defaultTextStyle>
    <a:defPPr>
      <a:defRPr lang="en-US"/>
    </a:defPPr>
    <a:lvl1pPr marL="0" algn="l" defTabSz="913410" rtl="0" eaLnBrk="1" latinLnBrk="0" hangingPunct="1">
      <a:defRPr sz="1800" kern="1200">
        <a:solidFill>
          <a:schemeClr val="tx1"/>
        </a:solidFill>
        <a:latin typeface="+mn-lt"/>
        <a:ea typeface="+mn-ea"/>
        <a:cs typeface="+mn-cs"/>
      </a:defRPr>
    </a:lvl1pPr>
    <a:lvl2pPr marL="456705" algn="l" defTabSz="913410" rtl="0" eaLnBrk="1" latinLnBrk="0" hangingPunct="1">
      <a:defRPr sz="1800" kern="1200">
        <a:solidFill>
          <a:schemeClr val="tx1"/>
        </a:solidFill>
        <a:latin typeface="+mn-lt"/>
        <a:ea typeface="+mn-ea"/>
        <a:cs typeface="+mn-cs"/>
      </a:defRPr>
    </a:lvl2pPr>
    <a:lvl3pPr marL="913410" algn="l" defTabSz="913410" rtl="0" eaLnBrk="1" latinLnBrk="0" hangingPunct="1">
      <a:defRPr sz="1800" kern="1200">
        <a:solidFill>
          <a:schemeClr val="tx1"/>
        </a:solidFill>
        <a:latin typeface="+mn-lt"/>
        <a:ea typeface="+mn-ea"/>
        <a:cs typeface="+mn-cs"/>
      </a:defRPr>
    </a:lvl3pPr>
    <a:lvl4pPr marL="1370116" algn="l" defTabSz="913410" rtl="0" eaLnBrk="1" latinLnBrk="0" hangingPunct="1">
      <a:defRPr sz="1800" kern="1200">
        <a:solidFill>
          <a:schemeClr val="tx1"/>
        </a:solidFill>
        <a:latin typeface="+mn-lt"/>
        <a:ea typeface="+mn-ea"/>
        <a:cs typeface="+mn-cs"/>
      </a:defRPr>
    </a:lvl4pPr>
    <a:lvl5pPr marL="1826821" algn="l" defTabSz="913410" rtl="0" eaLnBrk="1" latinLnBrk="0" hangingPunct="1">
      <a:defRPr sz="1800" kern="1200">
        <a:solidFill>
          <a:schemeClr val="tx1"/>
        </a:solidFill>
        <a:latin typeface="+mn-lt"/>
        <a:ea typeface="+mn-ea"/>
        <a:cs typeface="+mn-cs"/>
      </a:defRPr>
    </a:lvl5pPr>
    <a:lvl6pPr marL="2283531" algn="l" defTabSz="913410" rtl="0" eaLnBrk="1" latinLnBrk="0" hangingPunct="1">
      <a:defRPr sz="1800" kern="1200">
        <a:solidFill>
          <a:schemeClr val="tx1"/>
        </a:solidFill>
        <a:latin typeface="+mn-lt"/>
        <a:ea typeface="+mn-ea"/>
        <a:cs typeface="+mn-cs"/>
      </a:defRPr>
    </a:lvl6pPr>
    <a:lvl7pPr marL="2740239" algn="l" defTabSz="913410" rtl="0" eaLnBrk="1" latinLnBrk="0" hangingPunct="1">
      <a:defRPr sz="1800" kern="1200">
        <a:solidFill>
          <a:schemeClr val="tx1"/>
        </a:solidFill>
        <a:latin typeface="+mn-lt"/>
        <a:ea typeface="+mn-ea"/>
        <a:cs typeface="+mn-cs"/>
      </a:defRPr>
    </a:lvl7pPr>
    <a:lvl8pPr marL="3196944" algn="l" defTabSz="913410" rtl="0" eaLnBrk="1" latinLnBrk="0" hangingPunct="1">
      <a:defRPr sz="1800" kern="1200">
        <a:solidFill>
          <a:schemeClr val="tx1"/>
        </a:solidFill>
        <a:latin typeface="+mn-lt"/>
        <a:ea typeface="+mn-ea"/>
        <a:cs typeface="+mn-cs"/>
      </a:defRPr>
    </a:lvl8pPr>
    <a:lvl9pPr marL="3653652" algn="l" defTabSz="91341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1">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8720"/>
    <a:srgbClr val="FFC819"/>
    <a:srgbClr val="C89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562D64-036B-44C0-AE5E-F40904FE389E}" v="7" dt="2019-11-08T15:19:38.8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57" autoAdjust="0"/>
    <p:restoredTop sz="98169" autoAdjust="0"/>
  </p:normalViewPr>
  <p:slideViewPr>
    <p:cSldViewPr>
      <p:cViewPr varScale="1">
        <p:scale>
          <a:sx n="66" d="100"/>
          <a:sy n="66" d="100"/>
        </p:scale>
        <p:origin x="1312" y="48"/>
      </p:cViewPr>
      <p:guideLst>
        <p:guide orient="horz" pos="2160"/>
        <p:guide pos="2880"/>
      </p:guideLst>
    </p:cSldViewPr>
  </p:slideViewPr>
  <p:outlineViewPr>
    <p:cViewPr>
      <p:scale>
        <a:sx n="33" d="100"/>
        <a:sy n="33" d="100"/>
      </p:scale>
      <p:origin x="0" y="948"/>
    </p:cViewPr>
  </p:outlineViewPr>
  <p:notesTextViewPr>
    <p:cViewPr>
      <p:scale>
        <a:sx n="100" d="100"/>
        <a:sy n="100" d="100"/>
      </p:scale>
      <p:origin x="0" y="0"/>
    </p:cViewPr>
  </p:notesTextViewPr>
  <p:sorterViewPr>
    <p:cViewPr>
      <p:scale>
        <a:sx n="100" d="100"/>
        <a:sy n="100" d="100"/>
      </p:scale>
      <p:origin x="0" y="1272"/>
    </p:cViewPr>
  </p:sorterViewPr>
  <p:notesViewPr>
    <p:cSldViewPr>
      <p:cViewPr>
        <p:scale>
          <a:sx n="50" d="100"/>
          <a:sy n="50" d="100"/>
        </p:scale>
        <p:origin x="-2724" y="-72"/>
      </p:cViewPr>
      <p:guideLst>
        <p:guide orient="horz" pos="3131"/>
        <p:guide pos="214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2AEBE028-6950-4DEE-B1F5-ECB401281F15}" type="datetimeFigureOut">
              <a:rPr lang="en-GB" smtClean="0"/>
              <a:t>18/11/2019</a:t>
            </a:fld>
            <a:endParaRPr lang="en-GB" dirty="0"/>
          </a:p>
        </p:txBody>
      </p:sp>
      <p:sp>
        <p:nvSpPr>
          <p:cNvPr id="4" name="Slide Image Placeholder 3"/>
          <p:cNvSpPr>
            <a:spLocks noGrp="1" noRot="1" noChangeAspect="1"/>
          </p:cNvSpPr>
          <p:nvPr>
            <p:ph type="sldImg" idx="2"/>
          </p:nvPr>
        </p:nvSpPr>
        <p:spPr>
          <a:xfrm>
            <a:off x="920750" y="746125"/>
            <a:ext cx="4967288" cy="372745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7046"/>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D62FDD8A-08D6-4985-8210-7A3DCFD60B1F}" type="slidenum">
              <a:rPr lang="en-GB" smtClean="0"/>
              <a:t>‹#›</a:t>
            </a:fld>
            <a:endParaRPr lang="en-GB" dirty="0"/>
          </a:p>
        </p:txBody>
      </p:sp>
    </p:spTree>
    <p:extLst>
      <p:ext uri="{BB962C8B-B14F-4D97-AF65-F5344CB8AC3E}">
        <p14:creationId xmlns:p14="http://schemas.microsoft.com/office/powerpoint/2010/main" val="4236243116"/>
      </p:ext>
    </p:extLst>
  </p:cSld>
  <p:clrMap bg1="lt1" tx1="dk1" bg2="lt2" tx2="dk2" accent1="accent1" accent2="accent2" accent3="accent3" accent4="accent4" accent5="accent5" accent6="accent6" hlink="hlink" folHlink="folHlink"/>
  <p:notesStyle>
    <a:lvl1pPr marL="0" algn="l" defTabSz="913410" rtl="0" eaLnBrk="1" latinLnBrk="0" hangingPunct="1">
      <a:defRPr sz="1200" kern="1200">
        <a:solidFill>
          <a:schemeClr val="tx1"/>
        </a:solidFill>
        <a:latin typeface="+mn-lt"/>
        <a:ea typeface="+mn-ea"/>
        <a:cs typeface="+mn-cs"/>
      </a:defRPr>
    </a:lvl1pPr>
    <a:lvl2pPr marL="456705" algn="l" defTabSz="913410" rtl="0" eaLnBrk="1" latinLnBrk="0" hangingPunct="1">
      <a:defRPr sz="1200" kern="1200">
        <a:solidFill>
          <a:schemeClr val="tx1"/>
        </a:solidFill>
        <a:latin typeface="+mn-lt"/>
        <a:ea typeface="+mn-ea"/>
        <a:cs typeface="+mn-cs"/>
      </a:defRPr>
    </a:lvl2pPr>
    <a:lvl3pPr marL="913410" algn="l" defTabSz="913410" rtl="0" eaLnBrk="1" latinLnBrk="0" hangingPunct="1">
      <a:defRPr sz="1200" kern="1200">
        <a:solidFill>
          <a:schemeClr val="tx1"/>
        </a:solidFill>
        <a:latin typeface="+mn-lt"/>
        <a:ea typeface="+mn-ea"/>
        <a:cs typeface="+mn-cs"/>
      </a:defRPr>
    </a:lvl3pPr>
    <a:lvl4pPr marL="1370116" algn="l" defTabSz="913410" rtl="0" eaLnBrk="1" latinLnBrk="0" hangingPunct="1">
      <a:defRPr sz="1200" kern="1200">
        <a:solidFill>
          <a:schemeClr val="tx1"/>
        </a:solidFill>
        <a:latin typeface="+mn-lt"/>
        <a:ea typeface="+mn-ea"/>
        <a:cs typeface="+mn-cs"/>
      </a:defRPr>
    </a:lvl4pPr>
    <a:lvl5pPr marL="1826821" algn="l" defTabSz="913410" rtl="0" eaLnBrk="1" latinLnBrk="0" hangingPunct="1">
      <a:defRPr sz="1200" kern="1200">
        <a:solidFill>
          <a:schemeClr val="tx1"/>
        </a:solidFill>
        <a:latin typeface="+mn-lt"/>
        <a:ea typeface="+mn-ea"/>
        <a:cs typeface="+mn-cs"/>
      </a:defRPr>
    </a:lvl5pPr>
    <a:lvl6pPr marL="2283531" algn="l" defTabSz="913410" rtl="0" eaLnBrk="1" latinLnBrk="0" hangingPunct="1">
      <a:defRPr sz="1200" kern="1200">
        <a:solidFill>
          <a:schemeClr val="tx1"/>
        </a:solidFill>
        <a:latin typeface="+mn-lt"/>
        <a:ea typeface="+mn-ea"/>
        <a:cs typeface="+mn-cs"/>
      </a:defRPr>
    </a:lvl6pPr>
    <a:lvl7pPr marL="2740239" algn="l" defTabSz="913410" rtl="0" eaLnBrk="1" latinLnBrk="0" hangingPunct="1">
      <a:defRPr sz="1200" kern="1200">
        <a:solidFill>
          <a:schemeClr val="tx1"/>
        </a:solidFill>
        <a:latin typeface="+mn-lt"/>
        <a:ea typeface="+mn-ea"/>
        <a:cs typeface="+mn-cs"/>
      </a:defRPr>
    </a:lvl7pPr>
    <a:lvl8pPr marL="3196944" algn="l" defTabSz="913410" rtl="0" eaLnBrk="1" latinLnBrk="0" hangingPunct="1">
      <a:defRPr sz="1200" kern="1200">
        <a:solidFill>
          <a:schemeClr val="tx1"/>
        </a:solidFill>
        <a:latin typeface="+mn-lt"/>
        <a:ea typeface="+mn-ea"/>
        <a:cs typeface="+mn-cs"/>
      </a:defRPr>
    </a:lvl8pPr>
    <a:lvl9pPr marL="3653652" algn="l" defTabSz="91341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62FDD8A-08D6-4985-8210-7A3DCFD60B1F}" type="slidenum">
              <a:rPr lang="en-GB" smtClean="0"/>
              <a:t>1</a:t>
            </a:fld>
            <a:endParaRPr lang="en-GB" dirty="0"/>
          </a:p>
        </p:txBody>
      </p:sp>
    </p:spTree>
    <p:extLst>
      <p:ext uri="{BB962C8B-B14F-4D97-AF65-F5344CB8AC3E}">
        <p14:creationId xmlns:p14="http://schemas.microsoft.com/office/powerpoint/2010/main" val="377193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4"/>
            <a:ext cx="7772400" cy="1470025"/>
          </a:xfrm>
          <a:prstGeom prst="rect">
            <a:avLst/>
          </a:prstGeom>
        </p:spPr>
        <p:txBody>
          <a:bodyPr lIns="91341" tIns="45675" rIns="91341" bIns="45675"/>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lIns="91341" tIns="45675" rIns="91341" bIns="45675"/>
          <a:lstStyle>
            <a:lvl1pPr marL="0" indent="0" algn="ctr">
              <a:buNone/>
              <a:defRPr/>
            </a:lvl1pPr>
            <a:lvl2pPr marL="456705" indent="0" algn="ctr">
              <a:buNone/>
              <a:defRPr/>
            </a:lvl2pPr>
            <a:lvl3pPr marL="913410" indent="0" algn="ctr">
              <a:buNone/>
              <a:defRPr/>
            </a:lvl3pPr>
            <a:lvl4pPr marL="1370116" indent="0" algn="ctr">
              <a:buNone/>
              <a:defRPr/>
            </a:lvl4pPr>
            <a:lvl5pPr marL="1826821" indent="0" algn="ctr">
              <a:buNone/>
              <a:defRPr/>
            </a:lvl5pPr>
            <a:lvl6pPr marL="2283531" indent="0" algn="ctr">
              <a:buNone/>
              <a:defRPr/>
            </a:lvl6pPr>
            <a:lvl7pPr marL="2740239" indent="0" algn="ctr">
              <a:buNone/>
              <a:defRPr/>
            </a:lvl7pPr>
            <a:lvl8pPr marL="3196944" indent="0" algn="ctr">
              <a:buNone/>
              <a:defRPr/>
            </a:lvl8pPr>
            <a:lvl9pPr marL="3653652"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415628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3825" y="885825"/>
            <a:ext cx="6457950" cy="520700"/>
          </a:xfrm>
          <a:prstGeom prst="rect">
            <a:avLst/>
          </a:prstGeom>
        </p:spPr>
        <p:txBody>
          <a:bodyPr lIns="91341" tIns="45675" rIns="91341" bIns="45675"/>
          <a:lstStyle/>
          <a:p>
            <a:r>
              <a:rPr lang="en-US"/>
              <a:t>Click to edit Master title style</a:t>
            </a:r>
            <a:endParaRPr lang="en-GB"/>
          </a:p>
        </p:txBody>
      </p:sp>
      <p:sp>
        <p:nvSpPr>
          <p:cNvPr id="3" name="Content Placeholder 2"/>
          <p:cNvSpPr>
            <a:spLocks noGrp="1"/>
          </p:cNvSpPr>
          <p:nvPr>
            <p:ph idx="1"/>
          </p:nvPr>
        </p:nvSpPr>
        <p:spPr>
          <a:xfrm>
            <a:off x="304800" y="1946284"/>
            <a:ext cx="8534400" cy="4213225"/>
          </a:xfrm>
          <a:prstGeom prst="rect">
            <a:avLst/>
          </a:prstGeom>
        </p:spPr>
        <p:txBody>
          <a:bodyPr lIns="91341" tIns="45675" rIns="91341" bIns="456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21106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a:prstGeom prst="rect">
            <a:avLst/>
          </a:prstGeom>
        </p:spPr>
        <p:txBody>
          <a:bodyPr lIns="91341" tIns="45675" rIns="91341" bIns="45675"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4"/>
            <a:ext cx="7772400" cy="1500187"/>
          </a:xfrm>
          <a:prstGeom prst="rect">
            <a:avLst/>
          </a:prstGeom>
        </p:spPr>
        <p:txBody>
          <a:bodyPr lIns="91341" tIns="45675" rIns="91341" bIns="45675" anchor="b"/>
          <a:lstStyle>
            <a:lvl1pPr marL="0" indent="0">
              <a:buNone/>
              <a:defRPr sz="2000"/>
            </a:lvl1pPr>
            <a:lvl2pPr marL="456705" indent="0">
              <a:buNone/>
              <a:defRPr sz="1800"/>
            </a:lvl2pPr>
            <a:lvl3pPr marL="913410" indent="0">
              <a:buNone/>
              <a:defRPr sz="1600"/>
            </a:lvl3pPr>
            <a:lvl4pPr marL="1370116" indent="0">
              <a:buNone/>
              <a:defRPr sz="1400"/>
            </a:lvl4pPr>
            <a:lvl5pPr marL="1826821" indent="0">
              <a:buNone/>
              <a:defRPr sz="1400"/>
            </a:lvl5pPr>
            <a:lvl6pPr marL="2283531" indent="0">
              <a:buNone/>
              <a:defRPr sz="1400"/>
            </a:lvl6pPr>
            <a:lvl7pPr marL="2740239" indent="0">
              <a:buNone/>
              <a:defRPr sz="1400"/>
            </a:lvl7pPr>
            <a:lvl8pPr marL="3196944" indent="0">
              <a:buNone/>
              <a:defRPr sz="1400"/>
            </a:lvl8pPr>
            <a:lvl9pPr marL="3653652" indent="0">
              <a:buNone/>
              <a:defRPr sz="1400"/>
            </a:lvl9pPr>
          </a:lstStyle>
          <a:p>
            <a:pPr lvl="0"/>
            <a:r>
              <a:rPr lang="en-US"/>
              <a:t>Click to edit Master text styles</a:t>
            </a:r>
          </a:p>
        </p:txBody>
      </p:sp>
    </p:spTree>
    <p:extLst>
      <p:ext uri="{BB962C8B-B14F-4D97-AF65-F5344CB8AC3E}">
        <p14:creationId xmlns:p14="http://schemas.microsoft.com/office/powerpoint/2010/main" val="96840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3825" y="885825"/>
            <a:ext cx="6457950" cy="520700"/>
          </a:xfrm>
          <a:prstGeom prst="rect">
            <a:avLst/>
          </a:prstGeom>
        </p:spPr>
        <p:txBody>
          <a:bodyPr lIns="91341" tIns="45675" rIns="91341" bIns="45675"/>
          <a:lstStyle/>
          <a:p>
            <a:r>
              <a:rPr lang="en-US"/>
              <a:t>Click to edit Master title style</a:t>
            </a:r>
            <a:endParaRPr lang="en-GB"/>
          </a:p>
        </p:txBody>
      </p:sp>
      <p:sp>
        <p:nvSpPr>
          <p:cNvPr id="3" name="Content Placeholder 2"/>
          <p:cNvSpPr>
            <a:spLocks noGrp="1"/>
          </p:cNvSpPr>
          <p:nvPr>
            <p:ph sz="half" idx="1"/>
          </p:nvPr>
        </p:nvSpPr>
        <p:spPr>
          <a:xfrm>
            <a:off x="304800" y="2565400"/>
            <a:ext cx="4191000" cy="3594100"/>
          </a:xfrm>
          <a:prstGeom prst="rect">
            <a:avLst/>
          </a:prstGeom>
        </p:spPr>
        <p:txBody>
          <a:bodyPr lIns="91341" tIns="45675" rIns="91341" bIns="456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2565400"/>
            <a:ext cx="4191000" cy="3594100"/>
          </a:xfrm>
          <a:prstGeom prst="rect">
            <a:avLst/>
          </a:prstGeom>
        </p:spPr>
        <p:txBody>
          <a:bodyPr lIns="91341" tIns="45675" rIns="91341" bIns="456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85208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341" tIns="45675" rIns="91341" bIns="45675"/>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lIns="91341" tIns="45675" rIns="91341" bIns="45675" anchor="b"/>
          <a:lstStyle>
            <a:lvl1pPr marL="0" indent="0">
              <a:buNone/>
              <a:defRPr sz="2400" b="1"/>
            </a:lvl1pPr>
            <a:lvl2pPr marL="456705" indent="0">
              <a:buNone/>
              <a:defRPr sz="2000" b="1"/>
            </a:lvl2pPr>
            <a:lvl3pPr marL="913410" indent="0">
              <a:buNone/>
              <a:defRPr sz="1800" b="1"/>
            </a:lvl3pPr>
            <a:lvl4pPr marL="1370116" indent="0">
              <a:buNone/>
              <a:defRPr sz="1600" b="1"/>
            </a:lvl4pPr>
            <a:lvl5pPr marL="1826821" indent="0">
              <a:buNone/>
              <a:defRPr sz="1600" b="1"/>
            </a:lvl5pPr>
            <a:lvl6pPr marL="2283531" indent="0">
              <a:buNone/>
              <a:defRPr sz="1600" b="1"/>
            </a:lvl6pPr>
            <a:lvl7pPr marL="2740239" indent="0">
              <a:buNone/>
              <a:defRPr sz="1600" b="1"/>
            </a:lvl7pPr>
            <a:lvl8pPr marL="3196944" indent="0">
              <a:buNone/>
              <a:defRPr sz="1600" b="1"/>
            </a:lvl8pPr>
            <a:lvl9pPr marL="36536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341" tIns="45675" rIns="91341" bIns="456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34" y="1535113"/>
            <a:ext cx="4041775" cy="639762"/>
          </a:xfrm>
          <a:prstGeom prst="rect">
            <a:avLst/>
          </a:prstGeom>
        </p:spPr>
        <p:txBody>
          <a:bodyPr lIns="91341" tIns="45675" rIns="91341" bIns="45675" anchor="b"/>
          <a:lstStyle>
            <a:lvl1pPr marL="0" indent="0">
              <a:buNone/>
              <a:defRPr sz="2400" b="1"/>
            </a:lvl1pPr>
            <a:lvl2pPr marL="456705" indent="0">
              <a:buNone/>
              <a:defRPr sz="2000" b="1"/>
            </a:lvl2pPr>
            <a:lvl3pPr marL="913410" indent="0">
              <a:buNone/>
              <a:defRPr sz="1800" b="1"/>
            </a:lvl3pPr>
            <a:lvl4pPr marL="1370116" indent="0">
              <a:buNone/>
              <a:defRPr sz="1600" b="1"/>
            </a:lvl4pPr>
            <a:lvl5pPr marL="1826821" indent="0">
              <a:buNone/>
              <a:defRPr sz="1600" b="1"/>
            </a:lvl5pPr>
            <a:lvl6pPr marL="2283531" indent="0">
              <a:buNone/>
              <a:defRPr sz="1600" b="1"/>
            </a:lvl6pPr>
            <a:lvl7pPr marL="2740239" indent="0">
              <a:buNone/>
              <a:defRPr sz="1600" b="1"/>
            </a:lvl7pPr>
            <a:lvl8pPr marL="3196944" indent="0">
              <a:buNone/>
              <a:defRPr sz="1600" b="1"/>
            </a:lvl8pPr>
            <a:lvl9pPr marL="36536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4" y="2174875"/>
            <a:ext cx="4041775" cy="3951288"/>
          </a:xfrm>
          <a:prstGeom prst="rect">
            <a:avLst/>
          </a:prstGeom>
        </p:spPr>
        <p:txBody>
          <a:bodyPr lIns="91341" tIns="45675" rIns="91341" bIns="456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5750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3825" y="885825"/>
            <a:ext cx="6457950" cy="520700"/>
          </a:xfrm>
          <a:prstGeom prst="rect">
            <a:avLst/>
          </a:prstGeom>
        </p:spPr>
        <p:txBody>
          <a:bodyPr lIns="91341" tIns="45675" rIns="91341" bIns="45675"/>
          <a:lstStyle/>
          <a:p>
            <a:r>
              <a:rPr lang="en-US"/>
              <a:t>Click to edit Master title style</a:t>
            </a:r>
            <a:endParaRPr lang="en-GB"/>
          </a:p>
        </p:txBody>
      </p:sp>
    </p:spTree>
    <p:extLst>
      <p:ext uri="{BB962C8B-B14F-4D97-AF65-F5344CB8AC3E}">
        <p14:creationId xmlns:p14="http://schemas.microsoft.com/office/powerpoint/2010/main" val="2302498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157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lIns="91341" tIns="45675" rIns="91341" bIns="45675"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1"/>
            <a:ext cx="5111750" cy="5853113"/>
          </a:xfrm>
          <a:prstGeom prst="rect">
            <a:avLst/>
          </a:prstGeom>
        </p:spPr>
        <p:txBody>
          <a:bodyPr lIns="91341" tIns="45675" rIns="91341" bIns="456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435101"/>
            <a:ext cx="3008313" cy="4691063"/>
          </a:xfrm>
          <a:prstGeom prst="rect">
            <a:avLst/>
          </a:prstGeom>
        </p:spPr>
        <p:txBody>
          <a:bodyPr lIns="91341" tIns="45675" rIns="91341" bIns="45675"/>
          <a:lstStyle>
            <a:lvl1pPr marL="0" indent="0">
              <a:buNone/>
              <a:defRPr sz="1400"/>
            </a:lvl1pPr>
            <a:lvl2pPr marL="456705" indent="0">
              <a:buNone/>
              <a:defRPr sz="1200"/>
            </a:lvl2pPr>
            <a:lvl3pPr marL="913410" indent="0">
              <a:buNone/>
              <a:defRPr sz="1000"/>
            </a:lvl3pPr>
            <a:lvl4pPr marL="1370116" indent="0">
              <a:buNone/>
              <a:defRPr sz="900"/>
            </a:lvl4pPr>
            <a:lvl5pPr marL="1826821" indent="0">
              <a:buNone/>
              <a:defRPr sz="900"/>
            </a:lvl5pPr>
            <a:lvl6pPr marL="2283531" indent="0">
              <a:buNone/>
              <a:defRPr sz="900"/>
            </a:lvl6pPr>
            <a:lvl7pPr marL="2740239" indent="0">
              <a:buNone/>
              <a:defRPr sz="900"/>
            </a:lvl7pPr>
            <a:lvl8pPr marL="3196944" indent="0">
              <a:buNone/>
              <a:defRPr sz="900"/>
            </a:lvl8pPr>
            <a:lvl9pPr marL="3653652" indent="0">
              <a:buNone/>
              <a:defRPr sz="900"/>
            </a:lvl9pPr>
          </a:lstStyle>
          <a:p>
            <a:pPr lvl="0"/>
            <a:r>
              <a:rPr lang="en-US"/>
              <a:t>Click to edit Master text styles</a:t>
            </a:r>
          </a:p>
        </p:txBody>
      </p:sp>
    </p:spTree>
    <p:extLst>
      <p:ext uri="{BB962C8B-B14F-4D97-AF65-F5344CB8AC3E}">
        <p14:creationId xmlns:p14="http://schemas.microsoft.com/office/powerpoint/2010/main" val="2126027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341" tIns="45675" rIns="91341" bIns="45675"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lIns="91341" tIns="45675" rIns="91341" bIns="45675"/>
          <a:lstStyle>
            <a:lvl1pPr marL="0" indent="0">
              <a:buNone/>
              <a:defRPr sz="3200"/>
            </a:lvl1pPr>
            <a:lvl2pPr marL="456705" indent="0">
              <a:buNone/>
              <a:defRPr sz="2800"/>
            </a:lvl2pPr>
            <a:lvl3pPr marL="913410" indent="0">
              <a:buNone/>
              <a:defRPr sz="2400"/>
            </a:lvl3pPr>
            <a:lvl4pPr marL="1370116" indent="0">
              <a:buNone/>
              <a:defRPr sz="2000"/>
            </a:lvl4pPr>
            <a:lvl5pPr marL="1826821" indent="0">
              <a:buNone/>
              <a:defRPr sz="2000"/>
            </a:lvl5pPr>
            <a:lvl6pPr marL="2283531" indent="0">
              <a:buNone/>
              <a:defRPr sz="2000"/>
            </a:lvl6pPr>
            <a:lvl7pPr marL="2740239" indent="0">
              <a:buNone/>
              <a:defRPr sz="2000"/>
            </a:lvl7pPr>
            <a:lvl8pPr marL="3196944" indent="0">
              <a:buNone/>
              <a:defRPr sz="2000"/>
            </a:lvl8pPr>
            <a:lvl9pPr marL="3653652"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341" tIns="45675" rIns="91341" bIns="45675"/>
          <a:lstStyle>
            <a:lvl1pPr marL="0" indent="0">
              <a:buNone/>
              <a:defRPr sz="1400"/>
            </a:lvl1pPr>
            <a:lvl2pPr marL="456705" indent="0">
              <a:buNone/>
              <a:defRPr sz="1200"/>
            </a:lvl2pPr>
            <a:lvl3pPr marL="913410" indent="0">
              <a:buNone/>
              <a:defRPr sz="1000"/>
            </a:lvl3pPr>
            <a:lvl4pPr marL="1370116" indent="0">
              <a:buNone/>
              <a:defRPr sz="900"/>
            </a:lvl4pPr>
            <a:lvl5pPr marL="1826821" indent="0">
              <a:buNone/>
              <a:defRPr sz="900"/>
            </a:lvl5pPr>
            <a:lvl6pPr marL="2283531" indent="0">
              <a:buNone/>
              <a:defRPr sz="900"/>
            </a:lvl6pPr>
            <a:lvl7pPr marL="2740239" indent="0">
              <a:buNone/>
              <a:defRPr sz="900"/>
            </a:lvl7pPr>
            <a:lvl8pPr marL="3196944" indent="0">
              <a:buNone/>
              <a:defRPr sz="900"/>
            </a:lvl8pPr>
            <a:lvl9pPr marL="3653652" indent="0">
              <a:buNone/>
              <a:defRPr sz="900"/>
            </a:lvl9pPr>
          </a:lstStyle>
          <a:p>
            <a:pPr lvl="0"/>
            <a:r>
              <a:rPr lang="en-US"/>
              <a:t>Click to edit Master text styles</a:t>
            </a:r>
          </a:p>
        </p:txBody>
      </p:sp>
    </p:spTree>
    <p:extLst>
      <p:ext uri="{BB962C8B-B14F-4D97-AF65-F5344CB8AC3E}">
        <p14:creationId xmlns:p14="http://schemas.microsoft.com/office/powerpoint/2010/main" val="540404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23825" y="885825"/>
            <a:ext cx="6457950" cy="520700"/>
          </a:xfrm>
          <a:prstGeom prst="rect">
            <a:avLst/>
          </a:prstGeom>
        </p:spPr>
        <p:txBody>
          <a:bodyPr lIns="91341" tIns="45675" rIns="91341" bIns="45675"/>
          <a:lstStyle/>
          <a:p>
            <a:r>
              <a:rPr lang="en-US"/>
              <a:t>Click to edit Master title style</a:t>
            </a:r>
            <a:endParaRPr lang="en-GB"/>
          </a:p>
        </p:txBody>
      </p:sp>
      <p:sp>
        <p:nvSpPr>
          <p:cNvPr id="3" name="Vertical Text Placeholder 2"/>
          <p:cNvSpPr>
            <a:spLocks noGrp="1"/>
          </p:cNvSpPr>
          <p:nvPr>
            <p:ph type="body" orient="vert" idx="1"/>
          </p:nvPr>
        </p:nvSpPr>
        <p:spPr>
          <a:xfrm>
            <a:off x="304800" y="1946284"/>
            <a:ext cx="8534400" cy="4213225"/>
          </a:xfrm>
          <a:prstGeom prst="rect">
            <a:avLst/>
          </a:prstGeom>
        </p:spPr>
        <p:txBody>
          <a:bodyPr vert="eaVert" lIns="91341" tIns="45675" rIns="91341" bIns="456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84687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304800"/>
            <a:ext cx="2133600" cy="5854700"/>
          </a:xfrm>
          <a:prstGeom prst="rect">
            <a:avLst/>
          </a:prstGeom>
        </p:spPr>
        <p:txBody>
          <a:bodyPr vert="eaVert" lIns="91341" tIns="45675" rIns="91341" bIns="45675"/>
          <a:lstStyle/>
          <a:p>
            <a:r>
              <a:rPr lang="en-US"/>
              <a:t>Click to edit Master title style</a:t>
            </a:r>
            <a:endParaRPr lang="en-GB"/>
          </a:p>
        </p:txBody>
      </p:sp>
      <p:sp>
        <p:nvSpPr>
          <p:cNvPr id="3" name="Vertical Text Placeholder 2"/>
          <p:cNvSpPr>
            <a:spLocks noGrp="1"/>
          </p:cNvSpPr>
          <p:nvPr>
            <p:ph type="body" orient="vert" idx="1"/>
          </p:nvPr>
        </p:nvSpPr>
        <p:spPr>
          <a:xfrm>
            <a:off x="304800" y="304800"/>
            <a:ext cx="6248400" cy="5854700"/>
          </a:xfrm>
          <a:prstGeom prst="rect">
            <a:avLst/>
          </a:prstGeom>
        </p:spPr>
        <p:txBody>
          <a:bodyPr vert="eaVert" lIns="91341" tIns="45675" rIns="91341" bIns="456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60309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03300"/>
            <a:ext cx="5562600" cy="520700"/>
          </a:xfrm>
          <a:prstGeom prst="rect">
            <a:avLst/>
          </a:prstGeom>
        </p:spPr>
        <p:txBody>
          <a:bodyPr/>
          <a:lstStyle/>
          <a:p>
            <a:r>
              <a:rPr lang="en-US" dirty="0"/>
              <a:t>Click to edit Master title style</a:t>
            </a:r>
            <a:endParaRPr lang="en-GB" dirty="0"/>
          </a:p>
        </p:txBody>
      </p:sp>
      <p:sp>
        <p:nvSpPr>
          <p:cNvPr id="3" name="Content Placeholder 2"/>
          <p:cNvSpPr>
            <a:spLocks noGrp="1"/>
          </p:cNvSpPr>
          <p:nvPr>
            <p:ph idx="1"/>
          </p:nvPr>
        </p:nvSpPr>
        <p:spPr>
          <a:xfrm>
            <a:off x="304800" y="2425700"/>
            <a:ext cx="8534400" cy="3733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2"/>
          <p:cNvSpPr>
            <a:spLocks noGrp="1"/>
          </p:cNvSpPr>
          <p:nvPr>
            <p:ph idx="10"/>
          </p:nvPr>
        </p:nvSpPr>
        <p:spPr>
          <a:xfrm>
            <a:off x="279400" y="2425700"/>
            <a:ext cx="8534400" cy="37338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348101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2" descr="One team shared values"/>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76225" y="6330950"/>
            <a:ext cx="31305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29" descr="Values in a line"/>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5802314" y="6223000"/>
            <a:ext cx="3341687"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6" descr="UHL – RGB BLUE Caring at its best Less Deep.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6726238" y="0"/>
            <a:ext cx="2417762"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51059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837" r:id="rId12"/>
  </p:sldLayoutIdLst>
  <p:txStyles>
    <p:titleStyle>
      <a:lvl1pPr algn="l" rtl="0" eaLnBrk="0" fontAlgn="base" hangingPunct="0">
        <a:lnSpc>
          <a:spcPts val="4100"/>
        </a:lnSpc>
        <a:spcBef>
          <a:spcPct val="0"/>
        </a:spcBef>
        <a:spcAft>
          <a:spcPct val="0"/>
        </a:spcAft>
        <a:defRPr sz="3600" b="1">
          <a:solidFill>
            <a:srgbClr val="777777"/>
          </a:solidFill>
          <a:latin typeface="Calibri" pitchFamily="34" charset="0"/>
          <a:ea typeface="+mj-ea"/>
          <a:cs typeface="ＭＳ Ｐゴシック" charset="0"/>
        </a:defRPr>
      </a:lvl1pPr>
      <a:lvl2pPr algn="l" rtl="0" eaLnBrk="0" fontAlgn="base" hangingPunct="0">
        <a:lnSpc>
          <a:spcPts val="4100"/>
        </a:lnSpc>
        <a:spcBef>
          <a:spcPct val="0"/>
        </a:spcBef>
        <a:spcAft>
          <a:spcPct val="0"/>
        </a:spcAft>
        <a:defRPr sz="3600" b="1">
          <a:solidFill>
            <a:srgbClr val="777777"/>
          </a:solidFill>
          <a:latin typeface="Calibri" pitchFamily="34" charset="0"/>
          <a:ea typeface="ＭＳ Ｐゴシック" pitchFamily="-108" charset="-128"/>
          <a:cs typeface="ＭＳ Ｐゴシック" charset="0"/>
        </a:defRPr>
      </a:lvl2pPr>
      <a:lvl3pPr algn="l" rtl="0" eaLnBrk="0" fontAlgn="base" hangingPunct="0">
        <a:lnSpc>
          <a:spcPts val="4100"/>
        </a:lnSpc>
        <a:spcBef>
          <a:spcPct val="0"/>
        </a:spcBef>
        <a:spcAft>
          <a:spcPct val="0"/>
        </a:spcAft>
        <a:defRPr sz="3600" b="1">
          <a:solidFill>
            <a:srgbClr val="777777"/>
          </a:solidFill>
          <a:latin typeface="Calibri" pitchFamily="34" charset="0"/>
          <a:ea typeface="ＭＳ Ｐゴシック" pitchFamily="-108" charset="-128"/>
          <a:cs typeface="ＭＳ Ｐゴシック" charset="0"/>
        </a:defRPr>
      </a:lvl3pPr>
      <a:lvl4pPr algn="l" rtl="0" eaLnBrk="0" fontAlgn="base" hangingPunct="0">
        <a:lnSpc>
          <a:spcPts val="4100"/>
        </a:lnSpc>
        <a:spcBef>
          <a:spcPct val="0"/>
        </a:spcBef>
        <a:spcAft>
          <a:spcPct val="0"/>
        </a:spcAft>
        <a:defRPr sz="3600" b="1">
          <a:solidFill>
            <a:srgbClr val="777777"/>
          </a:solidFill>
          <a:latin typeface="Calibri" pitchFamily="34" charset="0"/>
          <a:ea typeface="ＭＳ Ｐゴシック" pitchFamily="-108" charset="-128"/>
          <a:cs typeface="ＭＳ Ｐゴシック" charset="0"/>
        </a:defRPr>
      </a:lvl4pPr>
      <a:lvl5pPr algn="l" rtl="0" eaLnBrk="0" fontAlgn="base" hangingPunct="0">
        <a:lnSpc>
          <a:spcPts val="4100"/>
        </a:lnSpc>
        <a:spcBef>
          <a:spcPct val="0"/>
        </a:spcBef>
        <a:spcAft>
          <a:spcPct val="0"/>
        </a:spcAft>
        <a:defRPr sz="3600" b="1">
          <a:solidFill>
            <a:srgbClr val="777777"/>
          </a:solidFill>
          <a:latin typeface="Calibri" pitchFamily="34" charset="0"/>
          <a:ea typeface="ＭＳ Ｐゴシック" pitchFamily="-108" charset="-128"/>
          <a:cs typeface="ＭＳ Ｐゴシック" charset="0"/>
        </a:defRPr>
      </a:lvl5pPr>
      <a:lvl6pPr marL="456705" algn="l" rtl="0" fontAlgn="base">
        <a:lnSpc>
          <a:spcPts val="4100"/>
        </a:lnSpc>
        <a:spcBef>
          <a:spcPct val="0"/>
        </a:spcBef>
        <a:spcAft>
          <a:spcPct val="0"/>
        </a:spcAft>
        <a:defRPr sz="3000" b="1">
          <a:solidFill>
            <a:srgbClr val="664081"/>
          </a:solidFill>
          <a:latin typeface="Arial" charset="0"/>
          <a:ea typeface="ＭＳ Ｐゴシック" pitchFamily="-108" charset="-128"/>
        </a:defRPr>
      </a:lvl6pPr>
      <a:lvl7pPr marL="913410" algn="l" rtl="0" fontAlgn="base">
        <a:lnSpc>
          <a:spcPts val="4100"/>
        </a:lnSpc>
        <a:spcBef>
          <a:spcPct val="0"/>
        </a:spcBef>
        <a:spcAft>
          <a:spcPct val="0"/>
        </a:spcAft>
        <a:defRPr sz="3000" b="1">
          <a:solidFill>
            <a:srgbClr val="664081"/>
          </a:solidFill>
          <a:latin typeface="Arial" charset="0"/>
          <a:ea typeface="ＭＳ Ｐゴシック" pitchFamily="-108" charset="-128"/>
        </a:defRPr>
      </a:lvl7pPr>
      <a:lvl8pPr marL="1370116" algn="l" rtl="0" fontAlgn="base">
        <a:lnSpc>
          <a:spcPts val="4100"/>
        </a:lnSpc>
        <a:spcBef>
          <a:spcPct val="0"/>
        </a:spcBef>
        <a:spcAft>
          <a:spcPct val="0"/>
        </a:spcAft>
        <a:defRPr sz="3000" b="1">
          <a:solidFill>
            <a:srgbClr val="664081"/>
          </a:solidFill>
          <a:latin typeface="Arial" charset="0"/>
          <a:ea typeface="ＭＳ Ｐゴシック" pitchFamily="-108" charset="-128"/>
        </a:defRPr>
      </a:lvl8pPr>
      <a:lvl9pPr marL="1826821" algn="l" rtl="0" fontAlgn="base">
        <a:lnSpc>
          <a:spcPts val="4100"/>
        </a:lnSpc>
        <a:spcBef>
          <a:spcPct val="0"/>
        </a:spcBef>
        <a:spcAft>
          <a:spcPct val="0"/>
        </a:spcAft>
        <a:defRPr sz="3000" b="1">
          <a:solidFill>
            <a:srgbClr val="664081"/>
          </a:solidFill>
          <a:latin typeface="Arial" charset="0"/>
          <a:ea typeface="ＭＳ Ｐゴシック" pitchFamily="-108" charset="-128"/>
        </a:defRPr>
      </a:lvl9pPr>
    </p:titleStyle>
    <p:bodyStyle>
      <a:lvl1pPr marL="342531" indent="-342531" algn="l" rtl="0" eaLnBrk="0" fontAlgn="base" hangingPunct="0">
        <a:spcBef>
          <a:spcPct val="20000"/>
        </a:spcBef>
        <a:spcAft>
          <a:spcPct val="0"/>
        </a:spcAft>
        <a:buClr>
          <a:srgbClr val="777777"/>
        </a:buClr>
        <a:buFont typeface="Times" pitchFamily="-84" charset="0"/>
        <a:buChar char="•"/>
        <a:defRPr sz="3000">
          <a:solidFill>
            <a:srgbClr val="5F5F5F"/>
          </a:solidFill>
          <a:latin typeface="Calibri" pitchFamily="34" charset="0"/>
          <a:ea typeface="+mn-ea"/>
          <a:cs typeface="ＭＳ Ｐゴシック" charset="0"/>
        </a:defRPr>
      </a:lvl1pPr>
      <a:lvl2pPr marL="742149" indent="-285436" algn="l" rtl="0" eaLnBrk="0" fontAlgn="base" hangingPunct="0">
        <a:spcBef>
          <a:spcPct val="20000"/>
        </a:spcBef>
        <a:spcAft>
          <a:spcPct val="0"/>
        </a:spcAft>
        <a:buClr>
          <a:srgbClr val="777777"/>
        </a:buClr>
        <a:buChar char="–"/>
        <a:defRPr sz="2800">
          <a:solidFill>
            <a:srgbClr val="5F5F5F"/>
          </a:solidFill>
          <a:latin typeface="Calibri" pitchFamily="34" charset="0"/>
          <a:ea typeface="+mn-ea"/>
        </a:defRPr>
      </a:lvl2pPr>
      <a:lvl3pPr marL="1141767" indent="-228353" algn="l" rtl="0" eaLnBrk="0" fontAlgn="base" hangingPunct="0">
        <a:spcBef>
          <a:spcPct val="20000"/>
        </a:spcBef>
        <a:spcAft>
          <a:spcPct val="0"/>
        </a:spcAft>
        <a:buClr>
          <a:srgbClr val="777777"/>
        </a:buClr>
        <a:buFont typeface="Times" pitchFamily="-84" charset="0"/>
        <a:buChar char="•"/>
        <a:defRPr sz="2400">
          <a:solidFill>
            <a:srgbClr val="5F5F5F"/>
          </a:solidFill>
          <a:latin typeface="Calibri" pitchFamily="34" charset="0"/>
          <a:ea typeface="+mn-ea"/>
        </a:defRPr>
      </a:lvl3pPr>
      <a:lvl4pPr marL="1598472" indent="-228353" algn="l" rtl="0" eaLnBrk="0" fontAlgn="base" hangingPunct="0">
        <a:spcBef>
          <a:spcPct val="20000"/>
        </a:spcBef>
        <a:spcAft>
          <a:spcPct val="0"/>
        </a:spcAft>
        <a:buClr>
          <a:srgbClr val="777777"/>
        </a:buClr>
        <a:buChar char="–"/>
        <a:defRPr sz="2000">
          <a:solidFill>
            <a:srgbClr val="5F5F5F"/>
          </a:solidFill>
          <a:latin typeface="Calibri" pitchFamily="34" charset="0"/>
          <a:ea typeface="+mn-ea"/>
        </a:defRPr>
      </a:lvl4pPr>
      <a:lvl5pPr marL="2055178" indent="-228353" algn="l" rtl="0" eaLnBrk="0" fontAlgn="base" hangingPunct="0">
        <a:spcBef>
          <a:spcPct val="20000"/>
        </a:spcBef>
        <a:spcAft>
          <a:spcPct val="0"/>
        </a:spcAft>
        <a:buClr>
          <a:srgbClr val="777777"/>
        </a:buClr>
        <a:buChar char="»"/>
        <a:defRPr sz="2000">
          <a:solidFill>
            <a:srgbClr val="5F5F5F"/>
          </a:solidFill>
          <a:latin typeface="Calibri" pitchFamily="34" charset="0"/>
          <a:ea typeface="+mn-ea"/>
        </a:defRPr>
      </a:lvl5pPr>
      <a:lvl6pPr marL="2511884" indent="-228353" algn="l" rtl="0" fontAlgn="base">
        <a:spcBef>
          <a:spcPct val="20000"/>
        </a:spcBef>
        <a:spcAft>
          <a:spcPct val="0"/>
        </a:spcAft>
        <a:buClr>
          <a:srgbClr val="E2742B"/>
        </a:buClr>
        <a:buChar char="»"/>
        <a:defRPr sz="2000">
          <a:solidFill>
            <a:srgbClr val="BA4585"/>
          </a:solidFill>
          <a:latin typeface="+mn-lt"/>
          <a:ea typeface="+mn-ea"/>
        </a:defRPr>
      </a:lvl6pPr>
      <a:lvl7pPr marL="2968591" indent="-228353" algn="l" rtl="0" fontAlgn="base">
        <a:spcBef>
          <a:spcPct val="20000"/>
        </a:spcBef>
        <a:spcAft>
          <a:spcPct val="0"/>
        </a:spcAft>
        <a:buClr>
          <a:srgbClr val="E2742B"/>
        </a:buClr>
        <a:buChar char="»"/>
        <a:defRPr sz="2000">
          <a:solidFill>
            <a:srgbClr val="BA4585"/>
          </a:solidFill>
          <a:latin typeface="+mn-lt"/>
          <a:ea typeface="+mn-ea"/>
        </a:defRPr>
      </a:lvl7pPr>
      <a:lvl8pPr marL="3425299" indent="-228353" algn="l" rtl="0" fontAlgn="base">
        <a:spcBef>
          <a:spcPct val="20000"/>
        </a:spcBef>
        <a:spcAft>
          <a:spcPct val="0"/>
        </a:spcAft>
        <a:buClr>
          <a:srgbClr val="E2742B"/>
        </a:buClr>
        <a:buChar char="»"/>
        <a:defRPr sz="2000">
          <a:solidFill>
            <a:srgbClr val="BA4585"/>
          </a:solidFill>
          <a:latin typeface="+mn-lt"/>
          <a:ea typeface="+mn-ea"/>
        </a:defRPr>
      </a:lvl8pPr>
      <a:lvl9pPr marL="3882006" indent="-228353" algn="l" rtl="0" fontAlgn="base">
        <a:spcBef>
          <a:spcPct val="20000"/>
        </a:spcBef>
        <a:spcAft>
          <a:spcPct val="0"/>
        </a:spcAft>
        <a:buClr>
          <a:srgbClr val="E2742B"/>
        </a:buClr>
        <a:buChar char="»"/>
        <a:defRPr sz="2000">
          <a:solidFill>
            <a:srgbClr val="BA4585"/>
          </a:solidFill>
          <a:latin typeface="+mn-lt"/>
          <a:ea typeface="+mn-ea"/>
        </a:defRPr>
      </a:lvl9pPr>
    </p:bodyStyle>
    <p:otherStyle>
      <a:defPPr>
        <a:defRPr lang="en-US"/>
      </a:defPPr>
      <a:lvl1pPr marL="0" algn="l" defTabSz="913410" rtl="0" eaLnBrk="1" latinLnBrk="0" hangingPunct="1">
        <a:defRPr sz="1800" kern="1200">
          <a:solidFill>
            <a:schemeClr val="tx1"/>
          </a:solidFill>
          <a:latin typeface="+mn-lt"/>
          <a:ea typeface="+mn-ea"/>
          <a:cs typeface="+mn-cs"/>
        </a:defRPr>
      </a:lvl1pPr>
      <a:lvl2pPr marL="456705" algn="l" defTabSz="913410" rtl="0" eaLnBrk="1" latinLnBrk="0" hangingPunct="1">
        <a:defRPr sz="1800" kern="1200">
          <a:solidFill>
            <a:schemeClr val="tx1"/>
          </a:solidFill>
          <a:latin typeface="+mn-lt"/>
          <a:ea typeface="+mn-ea"/>
          <a:cs typeface="+mn-cs"/>
        </a:defRPr>
      </a:lvl2pPr>
      <a:lvl3pPr marL="913410" algn="l" defTabSz="913410" rtl="0" eaLnBrk="1" latinLnBrk="0" hangingPunct="1">
        <a:defRPr sz="1800" kern="1200">
          <a:solidFill>
            <a:schemeClr val="tx1"/>
          </a:solidFill>
          <a:latin typeface="+mn-lt"/>
          <a:ea typeface="+mn-ea"/>
          <a:cs typeface="+mn-cs"/>
        </a:defRPr>
      </a:lvl3pPr>
      <a:lvl4pPr marL="1370116" algn="l" defTabSz="913410" rtl="0" eaLnBrk="1" latinLnBrk="0" hangingPunct="1">
        <a:defRPr sz="1800" kern="1200">
          <a:solidFill>
            <a:schemeClr val="tx1"/>
          </a:solidFill>
          <a:latin typeface="+mn-lt"/>
          <a:ea typeface="+mn-ea"/>
          <a:cs typeface="+mn-cs"/>
        </a:defRPr>
      </a:lvl4pPr>
      <a:lvl5pPr marL="1826821" algn="l" defTabSz="913410" rtl="0" eaLnBrk="1" latinLnBrk="0" hangingPunct="1">
        <a:defRPr sz="1800" kern="1200">
          <a:solidFill>
            <a:schemeClr val="tx1"/>
          </a:solidFill>
          <a:latin typeface="+mn-lt"/>
          <a:ea typeface="+mn-ea"/>
          <a:cs typeface="+mn-cs"/>
        </a:defRPr>
      </a:lvl5pPr>
      <a:lvl6pPr marL="2283531" algn="l" defTabSz="913410" rtl="0" eaLnBrk="1" latinLnBrk="0" hangingPunct="1">
        <a:defRPr sz="1800" kern="1200">
          <a:solidFill>
            <a:schemeClr val="tx1"/>
          </a:solidFill>
          <a:latin typeface="+mn-lt"/>
          <a:ea typeface="+mn-ea"/>
          <a:cs typeface="+mn-cs"/>
        </a:defRPr>
      </a:lvl6pPr>
      <a:lvl7pPr marL="2740239" algn="l" defTabSz="913410" rtl="0" eaLnBrk="1" latinLnBrk="0" hangingPunct="1">
        <a:defRPr sz="1800" kern="1200">
          <a:solidFill>
            <a:schemeClr val="tx1"/>
          </a:solidFill>
          <a:latin typeface="+mn-lt"/>
          <a:ea typeface="+mn-ea"/>
          <a:cs typeface="+mn-cs"/>
        </a:defRPr>
      </a:lvl7pPr>
      <a:lvl8pPr marL="3196944" algn="l" defTabSz="913410" rtl="0" eaLnBrk="1" latinLnBrk="0" hangingPunct="1">
        <a:defRPr sz="1800" kern="1200">
          <a:solidFill>
            <a:schemeClr val="tx1"/>
          </a:solidFill>
          <a:latin typeface="+mn-lt"/>
          <a:ea typeface="+mn-ea"/>
          <a:cs typeface="+mn-cs"/>
        </a:defRPr>
      </a:lvl8pPr>
      <a:lvl9pPr marL="3653652" algn="l" defTabSz="91341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9528563"/>
      </p:ext>
    </p:extLst>
  </p:cSld>
  <p:clrMap bg1="lt1" tx1="dk1" bg2="lt2" tx2="dk2" accent1="accent1" accent2="accent2" accent3="accent3" accent4="accent4" accent5="accent5" accent6="accent6" hlink="hlink" folHlink="folHlink"/>
  <p:txStyles>
    <p:titleStyle>
      <a:lvl1pPr algn="l" defTabSz="91341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353" indent="-228353" algn="l" defTabSz="9134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058" indent="-228353" algn="l" defTabSz="9134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1767" indent="-228353" algn="l" defTabSz="9134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8472" indent="-228353" algn="l" defTabSz="9134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5178" indent="-228353" algn="l" defTabSz="9134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1884" indent="-228353" algn="l" defTabSz="9134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8591" indent="-228353" algn="l" defTabSz="9134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5299" indent="-228353" algn="l" defTabSz="9134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2006" indent="-228353" algn="l" defTabSz="9134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410" rtl="0" eaLnBrk="1" latinLnBrk="0" hangingPunct="1">
        <a:defRPr sz="1800" kern="1200">
          <a:solidFill>
            <a:schemeClr val="tx1"/>
          </a:solidFill>
          <a:latin typeface="+mn-lt"/>
          <a:ea typeface="+mn-ea"/>
          <a:cs typeface="+mn-cs"/>
        </a:defRPr>
      </a:lvl1pPr>
      <a:lvl2pPr marL="456705" algn="l" defTabSz="913410" rtl="0" eaLnBrk="1" latinLnBrk="0" hangingPunct="1">
        <a:defRPr sz="1800" kern="1200">
          <a:solidFill>
            <a:schemeClr val="tx1"/>
          </a:solidFill>
          <a:latin typeface="+mn-lt"/>
          <a:ea typeface="+mn-ea"/>
          <a:cs typeface="+mn-cs"/>
        </a:defRPr>
      </a:lvl2pPr>
      <a:lvl3pPr marL="913410" algn="l" defTabSz="913410" rtl="0" eaLnBrk="1" latinLnBrk="0" hangingPunct="1">
        <a:defRPr sz="1800" kern="1200">
          <a:solidFill>
            <a:schemeClr val="tx1"/>
          </a:solidFill>
          <a:latin typeface="+mn-lt"/>
          <a:ea typeface="+mn-ea"/>
          <a:cs typeface="+mn-cs"/>
        </a:defRPr>
      </a:lvl3pPr>
      <a:lvl4pPr marL="1370116" algn="l" defTabSz="913410" rtl="0" eaLnBrk="1" latinLnBrk="0" hangingPunct="1">
        <a:defRPr sz="1800" kern="1200">
          <a:solidFill>
            <a:schemeClr val="tx1"/>
          </a:solidFill>
          <a:latin typeface="+mn-lt"/>
          <a:ea typeface="+mn-ea"/>
          <a:cs typeface="+mn-cs"/>
        </a:defRPr>
      </a:lvl4pPr>
      <a:lvl5pPr marL="1826821" algn="l" defTabSz="913410" rtl="0" eaLnBrk="1" latinLnBrk="0" hangingPunct="1">
        <a:defRPr sz="1800" kern="1200">
          <a:solidFill>
            <a:schemeClr val="tx1"/>
          </a:solidFill>
          <a:latin typeface="+mn-lt"/>
          <a:ea typeface="+mn-ea"/>
          <a:cs typeface="+mn-cs"/>
        </a:defRPr>
      </a:lvl5pPr>
      <a:lvl6pPr marL="2283531" algn="l" defTabSz="913410" rtl="0" eaLnBrk="1" latinLnBrk="0" hangingPunct="1">
        <a:defRPr sz="1800" kern="1200">
          <a:solidFill>
            <a:schemeClr val="tx1"/>
          </a:solidFill>
          <a:latin typeface="+mn-lt"/>
          <a:ea typeface="+mn-ea"/>
          <a:cs typeface="+mn-cs"/>
        </a:defRPr>
      </a:lvl6pPr>
      <a:lvl7pPr marL="2740239" algn="l" defTabSz="913410" rtl="0" eaLnBrk="1" latinLnBrk="0" hangingPunct="1">
        <a:defRPr sz="1800" kern="1200">
          <a:solidFill>
            <a:schemeClr val="tx1"/>
          </a:solidFill>
          <a:latin typeface="+mn-lt"/>
          <a:ea typeface="+mn-ea"/>
          <a:cs typeface="+mn-cs"/>
        </a:defRPr>
      </a:lvl7pPr>
      <a:lvl8pPr marL="3196944" algn="l" defTabSz="913410" rtl="0" eaLnBrk="1" latinLnBrk="0" hangingPunct="1">
        <a:defRPr sz="1800" kern="1200">
          <a:solidFill>
            <a:schemeClr val="tx1"/>
          </a:solidFill>
          <a:latin typeface="+mn-lt"/>
          <a:ea typeface="+mn-ea"/>
          <a:cs typeface="+mn-cs"/>
        </a:defRPr>
      </a:lvl8pPr>
      <a:lvl9pPr marL="3653652" algn="l" defTabSz="91341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29029" y="1524000"/>
            <a:ext cx="9296400" cy="4829014"/>
          </a:xfrm>
          <a:prstGeom prst="rect">
            <a:avLst/>
          </a:prstGeom>
        </p:spPr>
        <p:txBody>
          <a:bodyPr wrap="square">
            <a:spAutoFit/>
          </a:bodyPr>
          <a:lstStyle/>
          <a:p>
            <a:pPr marL="285750" indent="-285750">
              <a:lnSpc>
                <a:spcPct val="90000"/>
              </a:lnSpc>
              <a:buFont typeface="Arial" panose="020B0604020202020204" pitchFamily="34" charset="0"/>
              <a:buChar char="•"/>
            </a:pPr>
            <a:r>
              <a:rPr lang="en-GB" dirty="0"/>
              <a:t>CEO led Equality and Diversity Board established</a:t>
            </a:r>
          </a:p>
          <a:p>
            <a:pPr marL="285750" indent="-285750">
              <a:lnSpc>
                <a:spcPct val="90000"/>
              </a:lnSpc>
              <a:buFont typeface="Arial" panose="020B0604020202020204" pitchFamily="34" charset="0"/>
              <a:buChar char="•"/>
            </a:pPr>
            <a:r>
              <a:rPr lang="en-GB" dirty="0"/>
              <a:t>UHL BAME Voice Network (200+members), Differently Abled Voice Network (25 members)  and Leicester Asian Nurses Network (45 members) </a:t>
            </a:r>
          </a:p>
          <a:p>
            <a:pPr marL="285750" indent="-285750">
              <a:lnSpc>
                <a:spcPct val="90000"/>
              </a:lnSpc>
              <a:buFont typeface="Arial" panose="020B0604020202020204" pitchFamily="34" charset="0"/>
              <a:buChar char="•"/>
            </a:pPr>
            <a:r>
              <a:rPr lang="en-GB" dirty="0"/>
              <a:t>BAME leadership targets and robust action plans (increase to 16.02% in 2018-19) </a:t>
            </a:r>
          </a:p>
          <a:p>
            <a:pPr marL="285750" indent="-285750">
              <a:lnSpc>
                <a:spcPct val="90000"/>
              </a:lnSpc>
              <a:buFont typeface="Arial" panose="020B0604020202020204" pitchFamily="34" charset="0"/>
              <a:buChar char="•"/>
            </a:pPr>
            <a:r>
              <a:rPr lang="en-GB" dirty="0"/>
              <a:t>Recruitment focus mandating balanced recruitment panels starting at band 8b+</a:t>
            </a:r>
          </a:p>
          <a:p>
            <a:pPr marL="285750" indent="-285750">
              <a:lnSpc>
                <a:spcPct val="90000"/>
              </a:lnSpc>
              <a:buFont typeface="Arial" panose="020B0604020202020204" pitchFamily="34" charset="0"/>
              <a:buChar char="•"/>
            </a:pPr>
            <a:r>
              <a:rPr lang="en-GB" dirty="0"/>
              <a:t>Unconscious bias (132 participants) and Professional Behaviour Master classes delivered (142 participants)</a:t>
            </a:r>
          </a:p>
          <a:p>
            <a:pPr marL="285750" indent="-285750">
              <a:lnSpc>
                <a:spcPct val="90000"/>
              </a:lnSpc>
              <a:buFont typeface="Arial" panose="020B0604020202020204" pitchFamily="34" charset="0"/>
              <a:buChar char="•"/>
            </a:pPr>
            <a:r>
              <a:rPr lang="en-GB" dirty="0"/>
              <a:t>Reverse Mentoring Scheme established targeting UHL Senior Leadership Team - 21 mentees and 21 reverse mentors recruited</a:t>
            </a:r>
          </a:p>
          <a:p>
            <a:pPr marL="285750" indent="-285750">
              <a:lnSpc>
                <a:spcPct val="90000"/>
              </a:lnSpc>
              <a:buFont typeface="Arial" panose="020B0604020202020204" pitchFamily="34" charset="0"/>
              <a:buChar char="•"/>
            </a:pPr>
            <a:r>
              <a:rPr lang="en-GB" dirty="0"/>
              <a:t>Anti-Bullying and Harassment plus Disability Advisory Service established </a:t>
            </a:r>
          </a:p>
          <a:p>
            <a:pPr marL="285750" indent="-285750">
              <a:lnSpc>
                <a:spcPct val="90000"/>
              </a:lnSpc>
              <a:buFont typeface="Arial" panose="020B0604020202020204" pitchFamily="34" charset="0"/>
              <a:buChar char="•"/>
            </a:pPr>
            <a:r>
              <a:rPr lang="en-GB" dirty="0"/>
              <a:t>Prince’s Trust and Learning Disability Employment Programme (46 participants) </a:t>
            </a:r>
          </a:p>
          <a:p>
            <a:pPr marL="285750" indent="-285750">
              <a:lnSpc>
                <a:spcPct val="90000"/>
              </a:lnSpc>
              <a:buFont typeface="Arial" panose="020B0604020202020204" pitchFamily="34" charset="0"/>
              <a:buChar char="•"/>
            </a:pPr>
            <a:r>
              <a:rPr lang="en-GB" dirty="0"/>
              <a:t>Completed National NHS Employers Partners EDI Programme (year 1&amp;2) </a:t>
            </a:r>
          </a:p>
          <a:p>
            <a:pPr marL="285750" indent="-285750">
              <a:lnSpc>
                <a:spcPct val="90000"/>
              </a:lnSpc>
              <a:buFont typeface="Arial" panose="020B0604020202020204" pitchFamily="34" charset="0"/>
              <a:buChar char="•"/>
            </a:pPr>
            <a:r>
              <a:rPr lang="en-GB" dirty="0"/>
              <a:t>Delivering BAME Master Classes in partnership with WRES Team (national sessions)</a:t>
            </a:r>
          </a:p>
          <a:p>
            <a:pPr marL="285750" indent="-285750">
              <a:lnSpc>
                <a:spcPct val="90000"/>
              </a:lnSpc>
              <a:buFont typeface="Arial" panose="020B0604020202020204" pitchFamily="34" charset="0"/>
              <a:buChar char="•"/>
            </a:pPr>
            <a:r>
              <a:rPr lang="en-GB" dirty="0"/>
              <a:t>UHL’s first BAME conference (141 participants)  </a:t>
            </a:r>
          </a:p>
          <a:p>
            <a:pPr marL="285750" indent="-285750">
              <a:lnSpc>
                <a:spcPct val="90000"/>
              </a:lnSpc>
              <a:buFont typeface="Arial" panose="020B0604020202020204" pitchFamily="34" charset="0"/>
              <a:buChar char="•"/>
            </a:pPr>
            <a:r>
              <a:rPr lang="en-GB" dirty="0"/>
              <a:t>Cultural Ambassadors programme launched (11 Ambassadors) </a:t>
            </a:r>
          </a:p>
          <a:p>
            <a:pPr marL="285750" indent="-285750">
              <a:lnSpc>
                <a:spcPct val="90000"/>
              </a:lnSpc>
              <a:buFont typeface="Arial" panose="020B0604020202020204" pitchFamily="34" charset="0"/>
              <a:buChar char="•"/>
            </a:pPr>
            <a:r>
              <a:rPr lang="en-GB" dirty="0"/>
              <a:t>EDI Training for UHL Improvement Agents (65 participants) </a:t>
            </a:r>
          </a:p>
          <a:p>
            <a:pPr marL="285750" indent="-285750">
              <a:lnSpc>
                <a:spcPct val="90000"/>
              </a:lnSpc>
              <a:buFont typeface="Arial" panose="020B0604020202020204" pitchFamily="34" charset="0"/>
              <a:buChar char="•"/>
            </a:pPr>
            <a:r>
              <a:rPr lang="en-GB" dirty="0"/>
              <a:t>Participated in WRES Quality Improvement Project and NHSE publication</a:t>
            </a:r>
          </a:p>
          <a:p>
            <a:pPr marL="285750" indent="-285750">
              <a:lnSpc>
                <a:spcPct val="90000"/>
              </a:lnSpc>
              <a:buFont typeface="Arial" panose="020B0604020202020204" pitchFamily="34" charset="0"/>
              <a:buChar char="•"/>
            </a:pPr>
            <a:r>
              <a:rPr lang="en-GB" dirty="0"/>
              <a:t>Developed Trans and Non Binary Staff policy in partnership with Trans community</a:t>
            </a:r>
          </a:p>
          <a:p>
            <a:pPr marL="285750" indent="-285750">
              <a:lnSpc>
                <a:spcPct val="90000"/>
              </a:lnSpc>
              <a:buFont typeface="Arial" panose="020B0604020202020204" pitchFamily="34" charset="0"/>
              <a:buChar char="•"/>
            </a:pPr>
            <a:r>
              <a:rPr lang="en-GB" dirty="0"/>
              <a:t>Dignity Gowns pilot underway reflecting feedback from Muslim community </a:t>
            </a:r>
          </a:p>
        </p:txBody>
      </p:sp>
      <p:sp>
        <p:nvSpPr>
          <p:cNvPr id="6" name="TextBox 5"/>
          <p:cNvSpPr txBox="1"/>
          <p:nvPr/>
        </p:nvSpPr>
        <p:spPr>
          <a:xfrm>
            <a:off x="61686" y="685800"/>
            <a:ext cx="7405914" cy="646331"/>
          </a:xfrm>
          <a:prstGeom prst="rect">
            <a:avLst/>
          </a:prstGeom>
          <a:noFill/>
        </p:spPr>
        <p:txBody>
          <a:bodyPr wrap="square" rtlCol="0">
            <a:spAutoFit/>
          </a:bodyPr>
          <a:lstStyle/>
          <a:p>
            <a:r>
              <a:rPr lang="en-GB" dirty="0">
                <a:solidFill>
                  <a:srgbClr val="7030A0"/>
                </a:solidFill>
              </a:rPr>
              <a:t>UHL Equality, Diversity and Inclusion </a:t>
            </a:r>
          </a:p>
          <a:p>
            <a:r>
              <a:rPr lang="en-GB" dirty="0">
                <a:solidFill>
                  <a:srgbClr val="7030A0"/>
                </a:solidFill>
              </a:rPr>
              <a:t>High impact actions April 2018- present  </a:t>
            </a:r>
          </a:p>
        </p:txBody>
      </p:sp>
    </p:spTree>
    <p:extLst>
      <p:ext uri="{BB962C8B-B14F-4D97-AF65-F5344CB8AC3E}">
        <p14:creationId xmlns:p14="http://schemas.microsoft.com/office/powerpoint/2010/main" val="2330884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D41E34C-9E9F-4545-83E6-A35FB672E51B}"/>
              </a:ext>
            </a:extLst>
          </p:cNvPr>
          <p:cNvGraphicFramePr>
            <a:graphicFrameLocks noGrp="1"/>
          </p:cNvGraphicFramePr>
          <p:nvPr>
            <p:extLst>
              <p:ext uri="{D42A27DB-BD31-4B8C-83A1-F6EECF244321}">
                <p14:modId xmlns:p14="http://schemas.microsoft.com/office/powerpoint/2010/main" val="1401717568"/>
              </p:ext>
            </p:extLst>
          </p:nvPr>
        </p:nvGraphicFramePr>
        <p:xfrm>
          <a:off x="152400" y="1219201"/>
          <a:ext cx="7086601" cy="4912424"/>
        </p:xfrm>
        <a:graphic>
          <a:graphicData uri="http://schemas.openxmlformats.org/drawingml/2006/table">
            <a:tbl>
              <a:tblPr firstRow="1" firstCol="1" bandRow="1"/>
              <a:tblGrid>
                <a:gridCol w="620895">
                  <a:extLst>
                    <a:ext uri="{9D8B030D-6E8A-4147-A177-3AD203B41FA5}">
                      <a16:colId xmlns:a16="http://schemas.microsoft.com/office/drawing/2014/main" val="2123267050"/>
                    </a:ext>
                  </a:extLst>
                </a:gridCol>
                <a:gridCol w="811249">
                  <a:extLst>
                    <a:ext uri="{9D8B030D-6E8A-4147-A177-3AD203B41FA5}">
                      <a16:colId xmlns:a16="http://schemas.microsoft.com/office/drawing/2014/main" val="4033204186"/>
                    </a:ext>
                  </a:extLst>
                </a:gridCol>
                <a:gridCol w="620895">
                  <a:extLst>
                    <a:ext uri="{9D8B030D-6E8A-4147-A177-3AD203B41FA5}">
                      <a16:colId xmlns:a16="http://schemas.microsoft.com/office/drawing/2014/main" val="682555047"/>
                    </a:ext>
                  </a:extLst>
                </a:gridCol>
                <a:gridCol w="620895">
                  <a:extLst>
                    <a:ext uri="{9D8B030D-6E8A-4147-A177-3AD203B41FA5}">
                      <a16:colId xmlns:a16="http://schemas.microsoft.com/office/drawing/2014/main" val="4140860931"/>
                    </a:ext>
                  </a:extLst>
                </a:gridCol>
                <a:gridCol w="620895">
                  <a:extLst>
                    <a:ext uri="{9D8B030D-6E8A-4147-A177-3AD203B41FA5}">
                      <a16:colId xmlns:a16="http://schemas.microsoft.com/office/drawing/2014/main" val="2331400793"/>
                    </a:ext>
                  </a:extLst>
                </a:gridCol>
                <a:gridCol w="810433">
                  <a:extLst>
                    <a:ext uri="{9D8B030D-6E8A-4147-A177-3AD203B41FA5}">
                      <a16:colId xmlns:a16="http://schemas.microsoft.com/office/drawing/2014/main" val="2016275557"/>
                    </a:ext>
                  </a:extLst>
                </a:gridCol>
                <a:gridCol w="620895">
                  <a:extLst>
                    <a:ext uri="{9D8B030D-6E8A-4147-A177-3AD203B41FA5}">
                      <a16:colId xmlns:a16="http://schemas.microsoft.com/office/drawing/2014/main" val="2205606037"/>
                    </a:ext>
                  </a:extLst>
                </a:gridCol>
                <a:gridCol w="620895">
                  <a:extLst>
                    <a:ext uri="{9D8B030D-6E8A-4147-A177-3AD203B41FA5}">
                      <a16:colId xmlns:a16="http://schemas.microsoft.com/office/drawing/2014/main" val="487626975"/>
                    </a:ext>
                  </a:extLst>
                </a:gridCol>
                <a:gridCol w="1042451">
                  <a:extLst>
                    <a:ext uri="{9D8B030D-6E8A-4147-A177-3AD203B41FA5}">
                      <a16:colId xmlns:a16="http://schemas.microsoft.com/office/drawing/2014/main" val="4031975418"/>
                    </a:ext>
                  </a:extLst>
                </a:gridCol>
                <a:gridCol w="697098">
                  <a:extLst>
                    <a:ext uri="{9D8B030D-6E8A-4147-A177-3AD203B41FA5}">
                      <a16:colId xmlns:a16="http://schemas.microsoft.com/office/drawing/2014/main" val="1939568877"/>
                    </a:ext>
                  </a:extLst>
                </a:gridCol>
              </a:tblGrid>
              <a:tr h="1446699">
                <a:tc>
                  <a:txBody>
                    <a:bodyPr/>
                    <a:lstStyle/>
                    <a:p>
                      <a:pPr>
                        <a:lnSpc>
                          <a:spcPct val="107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Year</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800" dirty="0">
                          <a:effectLst/>
                          <a:latin typeface="Calibri" panose="020F0502020204030204" pitchFamily="34" charset="0"/>
                          <a:ea typeface="Calibri" panose="020F0502020204030204" pitchFamily="34" charset="0"/>
                          <a:cs typeface="Calibri" panose="020F0502020204030204" pitchFamily="34" charset="0"/>
                        </a:rPr>
                        <a:t>Percentage of BAME staff in workforce</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800" dirty="0">
                          <a:effectLst/>
                          <a:latin typeface="Calibri" panose="020F0502020204030204" pitchFamily="34" charset="0"/>
                          <a:ea typeface="Calibri" panose="020F0502020204030204" pitchFamily="34" charset="0"/>
                          <a:cs typeface="Calibri" panose="020F0502020204030204" pitchFamily="34" charset="0"/>
                        </a:rPr>
                        <a:t>Likelihood of BAME staff </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800" dirty="0">
                          <a:effectLst/>
                          <a:latin typeface="Calibri" panose="020F0502020204030204" pitchFamily="34" charset="0"/>
                          <a:ea typeface="Calibri" panose="020F0502020204030204" pitchFamily="34" charset="0"/>
                          <a:cs typeface="Calibri" panose="020F0502020204030204" pitchFamily="34" charset="0"/>
                        </a:rPr>
                        <a:t>appointment compared to white staff</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800" dirty="0">
                          <a:effectLst/>
                          <a:latin typeface="Calibri" panose="020F0502020204030204" pitchFamily="34" charset="0"/>
                          <a:ea typeface="Calibri" panose="020F0502020204030204" pitchFamily="34" charset="0"/>
                          <a:cs typeface="Calibri" panose="020F0502020204030204" pitchFamily="34" charset="0"/>
                        </a:rPr>
                        <a:t>Likelihood of BAME staff entering formal disciplinary compared to white staff</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800" dirty="0">
                          <a:effectLst/>
                          <a:latin typeface="Calibri" panose="020F0502020204030204" pitchFamily="34" charset="0"/>
                          <a:ea typeface="Calibri" panose="020F0502020204030204" pitchFamily="34" charset="0"/>
                          <a:cs typeface="Calibri" panose="020F0502020204030204" pitchFamily="34" charset="0"/>
                        </a:rPr>
                        <a:t>Likelihood of BAME staff accessing non mandatory training</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800" dirty="0">
                          <a:effectLst/>
                          <a:latin typeface="Calibri" panose="020F0502020204030204" pitchFamily="34" charset="0"/>
                          <a:ea typeface="Calibri" panose="020F0502020204030204" pitchFamily="34" charset="0"/>
                          <a:cs typeface="Calibri" panose="020F0502020204030204" pitchFamily="34" charset="0"/>
                        </a:rPr>
                        <a:t>KF 25: % of BAME Staff experiencing bullying or abuse from patients in the past 12 months</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800" dirty="0">
                          <a:effectLst/>
                          <a:latin typeface="Calibri" panose="020F0502020204030204" pitchFamily="34" charset="0"/>
                          <a:ea typeface="Calibri" panose="020F0502020204030204" pitchFamily="34" charset="0"/>
                          <a:cs typeface="Calibri" panose="020F0502020204030204" pitchFamily="34" charset="0"/>
                        </a:rPr>
                        <a:t>KF 26: % of BAME Staff experiencing bullying or abuse from staff in the past 12 months</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800" dirty="0">
                          <a:effectLst/>
                          <a:latin typeface="Calibri" panose="020F0502020204030204" pitchFamily="34" charset="0"/>
                          <a:ea typeface="Calibri" panose="020F0502020204030204" pitchFamily="34" charset="0"/>
                          <a:cs typeface="Calibri" panose="020F0502020204030204" pitchFamily="34" charset="0"/>
                        </a:rPr>
                        <a:t>KF 21: % Staff believe equal opportunities provided for career progression or promotion</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800" dirty="0">
                          <a:effectLst/>
                          <a:latin typeface="Calibri" panose="020F0502020204030204" pitchFamily="34" charset="0"/>
                          <a:ea typeface="Calibri" panose="020F0502020204030204" pitchFamily="34" charset="0"/>
                          <a:cs typeface="Calibri" panose="020F0502020204030204" pitchFamily="34" charset="0"/>
                        </a:rPr>
                        <a:t>Q17 % of BAME staff Experiencing Discrimination at work from manager/team leader</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Trust Board Membership</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5504404"/>
                  </a:ext>
                </a:extLst>
              </a:tr>
              <a:tr h="569565">
                <a:tc>
                  <a:txBody>
                    <a:bodyPr/>
                    <a:lstStyle/>
                    <a:p>
                      <a:pPr>
                        <a:lnSpc>
                          <a:spcPct val="107000"/>
                        </a:lnSpc>
                        <a:spcAft>
                          <a:spcPts val="0"/>
                        </a:spcAft>
                      </a:pPr>
                      <a:r>
                        <a:rPr lang="en-GB" sz="800">
                          <a:effectLst/>
                          <a:latin typeface="Calibri" panose="020F0502020204030204" pitchFamily="34" charset="0"/>
                          <a:ea typeface="Calibri" panose="020F0502020204030204" pitchFamily="34" charset="0"/>
                          <a:cs typeface="Times New Roman" panose="02020603050405020304" pitchFamily="18" charset="0"/>
                        </a:rPr>
                        <a:t>2016/17</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BAME Workforce 30%</a:t>
                      </a:r>
                    </a:p>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BAME leaders 12%</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White staff</a:t>
                      </a:r>
                    </a:p>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2.2</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 BAME 38%</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BAME 19%</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White 22%</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BAME</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21%</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White 23.05%</a:t>
                      </a:r>
                    </a:p>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BAME 24.18%</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White 86%</a:t>
                      </a:r>
                    </a:p>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BAME</a:t>
                      </a:r>
                    </a:p>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76%</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White 5.3%</a:t>
                      </a:r>
                    </a:p>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BAME 10.23%</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White 86%</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BAME 14%</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5394089"/>
                  </a:ext>
                </a:extLst>
              </a:tr>
              <a:tr h="569565">
                <a:tc>
                  <a:txBody>
                    <a:bodyPr/>
                    <a:lstStyle/>
                    <a:p>
                      <a:pPr>
                        <a:lnSpc>
                          <a:spcPct val="107000"/>
                        </a:lnSpc>
                        <a:spcAft>
                          <a:spcPts val="0"/>
                        </a:spcAft>
                      </a:pPr>
                      <a:r>
                        <a:rPr lang="en-GB" sz="800">
                          <a:effectLst/>
                          <a:latin typeface="Calibri" panose="020F0502020204030204" pitchFamily="34" charset="0"/>
                          <a:ea typeface="Calibri" panose="020F0502020204030204" pitchFamily="34" charset="0"/>
                          <a:cs typeface="Times New Roman" panose="02020603050405020304" pitchFamily="18" charset="0"/>
                        </a:rPr>
                        <a:t>2017/18</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BAME Workforce 32%</a:t>
                      </a:r>
                    </a:p>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BAME leaders 15.15%</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White </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1.8</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BAME 27%</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BAME 28.2%</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White 26.94%</a:t>
                      </a:r>
                    </a:p>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BAME</a:t>
                      </a:r>
                    </a:p>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21.05%</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White</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25.62%</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BAME</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25.35%</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White 86.32%</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BAME </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71.14%</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White 7.0%</a:t>
                      </a:r>
                    </a:p>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BAME 11.9%</a:t>
                      </a:r>
                    </a:p>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 </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White </a:t>
                      </a:r>
                    </a:p>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86%</a:t>
                      </a:r>
                    </a:p>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BAME</a:t>
                      </a:r>
                    </a:p>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14%</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3602466"/>
                  </a:ext>
                </a:extLst>
              </a:tr>
              <a:tr h="713545">
                <a:tc>
                  <a:txBody>
                    <a:bodyPr/>
                    <a:lstStyle/>
                    <a:p>
                      <a:pPr>
                        <a:lnSpc>
                          <a:spcPct val="107000"/>
                        </a:lnSpc>
                        <a:spcAft>
                          <a:spcPts val="0"/>
                        </a:spcAft>
                      </a:pPr>
                      <a:r>
                        <a:rPr lang="en-GB" sz="800">
                          <a:effectLst/>
                          <a:latin typeface="Calibri" panose="020F0502020204030204" pitchFamily="34" charset="0"/>
                          <a:ea typeface="Calibri" panose="020F0502020204030204" pitchFamily="34" charset="0"/>
                          <a:cs typeface="Times New Roman" panose="02020603050405020304" pitchFamily="18" charset="0"/>
                        </a:rPr>
                        <a:t>2018/19</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BAME Workforce 33.8% </a:t>
                      </a:r>
                    </a:p>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Leaders 16.02%</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White 1.8</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1.18</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0.76</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White 27%</a:t>
                      </a:r>
                    </a:p>
                    <a:p>
                      <a:pPr>
                        <a:lnSpc>
                          <a:spcPct val="107000"/>
                        </a:lnSpc>
                        <a:spcAft>
                          <a:spcPts val="0"/>
                        </a:spcAft>
                      </a:pPr>
                      <a:r>
                        <a:rPr lang="en-GB" sz="900">
                          <a:effectLst/>
                          <a:latin typeface="Calibri" panose="020F0502020204030204" pitchFamily="34" charset="0"/>
                          <a:ea typeface="Calibri" panose="020F0502020204030204" pitchFamily="34" charset="0"/>
                          <a:cs typeface="Times New Roman" panose="02020603050405020304" pitchFamily="18" charset="0"/>
                        </a:rPr>
                        <a:t>BAME 22.6%</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White</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28.1%</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BAME</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28.7%</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White </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86%</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BAME </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67%</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White 7.5%</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BAME 15.1%</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White 86%</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BAME 14%</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6297118"/>
                  </a:ext>
                </a:extLst>
              </a:tr>
              <a:tr h="1577425">
                <a:tc>
                  <a:txBody>
                    <a:bodyPr/>
                    <a:lstStyle/>
                    <a:p>
                      <a:pPr>
                        <a:lnSpc>
                          <a:spcPct val="107000"/>
                        </a:lnSpc>
                        <a:spcAft>
                          <a:spcPts val="0"/>
                        </a:spcAft>
                      </a:pPr>
                      <a:r>
                        <a:rPr lang="en-GB" sz="600">
                          <a:effectLst/>
                          <a:latin typeface="Calibri" panose="020F0502020204030204" pitchFamily="34" charset="0"/>
                          <a:ea typeface="Calibri" panose="020F0502020204030204" pitchFamily="34" charset="0"/>
                          <a:cs typeface="Times New Roman" panose="02020603050405020304" pitchFamily="18" charset="0"/>
                        </a:rPr>
                        <a:t>Comparison /trends</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9">
                  <a:txBody>
                    <a:bodyPr/>
                    <a:lstStyle/>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BAME Workforce up by 1.8%  overall. BAME Leaders up by 0.77% positive movement in 2018/19</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Nb. Comparison with previous years data from 2016-17 in relation to likelihood of staff entering into a formal disciplinary is unreliable due to issues with data reliability. The ability to be able to report against this indicator has now been improved. Relative likelihood of BAME staff entering disciplinary for 2018-19 is 1.18 anything below a figure of 1.00 is a positive</a:t>
                      </a:r>
                    </a:p>
                    <a:p>
                      <a:pPr>
                        <a:lnSpc>
                          <a:spcPct val="107000"/>
                        </a:lnSpc>
                        <a:spcAft>
                          <a:spcPts val="0"/>
                        </a:spcAft>
                      </a:pPr>
                      <a:r>
                        <a:rPr lang="en-GB" sz="900" dirty="0" err="1">
                          <a:effectLst/>
                          <a:latin typeface="Calibri" panose="020F0502020204030204" pitchFamily="34" charset="0"/>
                          <a:ea typeface="Calibri" panose="020F0502020204030204" pitchFamily="34" charset="0"/>
                          <a:cs typeface="Times New Roman" panose="02020603050405020304" pitchFamily="18" charset="0"/>
                        </a:rPr>
                        <a:t>Nb</a:t>
                      </a:r>
                      <a:r>
                        <a:rPr lang="en-GB" sz="900" dirty="0">
                          <a:effectLst/>
                          <a:latin typeface="Calibri" panose="020F0502020204030204" pitchFamily="34" charset="0"/>
                          <a:ea typeface="Calibri" panose="020F0502020204030204" pitchFamily="34" charset="0"/>
                          <a:cs typeface="Times New Roman" panose="02020603050405020304" pitchFamily="18" charset="0"/>
                        </a:rPr>
                        <a:t>: Comparison with previous years data from 2016-17 in relation to access to non-mandatory training and CPD is unreliable due to issues with data reliability, however reporting against this indicator has now been improved. The 0.76 represents a positive upward trend as anything below a figure of 1.00 is a significant improvement.</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No change in Board trust membership and some concerns around increase in staff survey responses, however plans are in place to tackle these issues.</a:t>
                      </a:r>
                    </a:p>
                    <a:p>
                      <a:pPr>
                        <a:lnSpc>
                          <a:spcPct val="107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8153" marR="48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420210024"/>
                  </a:ext>
                </a:extLst>
              </a:tr>
            </a:tbl>
          </a:graphicData>
        </a:graphic>
      </p:graphicFrame>
      <p:sp>
        <p:nvSpPr>
          <p:cNvPr id="3" name="Title 2">
            <a:extLst>
              <a:ext uri="{FF2B5EF4-FFF2-40B4-BE49-F238E27FC236}">
                <a16:creationId xmlns:a16="http://schemas.microsoft.com/office/drawing/2014/main" id="{D3BBAB3F-47C1-48E8-8124-F6748DB55F24}"/>
              </a:ext>
            </a:extLst>
          </p:cNvPr>
          <p:cNvSpPr>
            <a:spLocks noGrp="1"/>
          </p:cNvSpPr>
          <p:nvPr>
            <p:ph type="title"/>
          </p:nvPr>
        </p:nvSpPr>
        <p:spPr>
          <a:xfrm>
            <a:off x="76200" y="74608"/>
            <a:ext cx="6534150" cy="520700"/>
          </a:xfrm>
        </p:spPr>
        <p:txBody>
          <a:bodyPr/>
          <a:lstStyle/>
          <a:p>
            <a:r>
              <a:rPr lang="en-GB" dirty="0"/>
              <a:t>WRES comparative data 2016-2019</a:t>
            </a:r>
          </a:p>
        </p:txBody>
      </p:sp>
    </p:spTree>
    <p:extLst>
      <p:ext uri="{BB962C8B-B14F-4D97-AF65-F5344CB8AC3E}">
        <p14:creationId xmlns:p14="http://schemas.microsoft.com/office/powerpoint/2010/main" val="2127511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9A667-820E-48A1-8776-7ADEB4CF5B26}"/>
              </a:ext>
            </a:extLst>
          </p:cNvPr>
          <p:cNvSpPr>
            <a:spLocks noGrp="1"/>
          </p:cNvSpPr>
          <p:nvPr>
            <p:ph type="title"/>
          </p:nvPr>
        </p:nvSpPr>
        <p:spPr>
          <a:xfrm>
            <a:off x="304800" y="76200"/>
            <a:ext cx="6229350" cy="520700"/>
          </a:xfrm>
        </p:spPr>
        <p:txBody>
          <a:bodyPr/>
          <a:lstStyle/>
          <a:p>
            <a:r>
              <a:rPr lang="en-GB" dirty="0"/>
              <a:t>WDES data 1</a:t>
            </a:r>
            <a:r>
              <a:rPr lang="en-GB" baseline="30000" dirty="0"/>
              <a:t>st</a:t>
            </a:r>
            <a:r>
              <a:rPr lang="en-GB" dirty="0"/>
              <a:t> year of reporting</a:t>
            </a:r>
          </a:p>
        </p:txBody>
      </p:sp>
      <p:graphicFrame>
        <p:nvGraphicFramePr>
          <p:cNvPr id="4" name="Content Placeholder 3">
            <a:extLst>
              <a:ext uri="{FF2B5EF4-FFF2-40B4-BE49-F238E27FC236}">
                <a16:creationId xmlns:a16="http://schemas.microsoft.com/office/drawing/2014/main" id="{3BB8CDCA-1F5A-4322-A6AA-D6DA84C915D0}"/>
              </a:ext>
            </a:extLst>
          </p:cNvPr>
          <p:cNvGraphicFramePr>
            <a:graphicFrameLocks noGrp="1"/>
          </p:cNvGraphicFramePr>
          <p:nvPr>
            <p:ph idx="1"/>
            <p:extLst>
              <p:ext uri="{D42A27DB-BD31-4B8C-83A1-F6EECF244321}">
                <p14:modId xmlns:p14="http://schemas.microsoft.com/office/powerpoint/2010/main" val="930223111"/>
              </p:ext>
            </p:extLst>
          </p:nvPr>
        </p:nvGraphicFramePr>
        <p:xfrm>
          <a:off x="457200" y="990600"/>
          <a:ext cx="6629400" cy="4343400"/>
        </p:xfrm>
        <a:graphic>
          <a:graphicData uri="http://schemas.openxmlformats.org/drawingml/2006/table">
            <a:tbl>
              <a:tblPr firstRow="1" firstCol="1" bandRow="1"/>
              <a:tblGrid>
                <a:gridCol w="3802585">
                  <a:extLst>
                    <a:ext uri="{9D8B030D-6E8A-4147-A177-3AD203B41FA5}">
                      <a16:colId xmlns:a16="http://schemas.microsoft.com/office/drawing/2014/main" val="2499546125"/>
                    </a:ext>
                  </a:extLst>
                </a:gridCol>
                <a:gridCol w="1413024">
                  <a:extLst>
                    <a:ext uri="{9D8B030D-6E8A-4147-A177-3AD203B41FA5}">
                      <a16:colId xmlns:a16="http://schemas.microsoft.com/office/drawing/2014/main" val="1169494082"/>
                    </a:ext>
                  </a:extLst>
                </a:gridCol>
                <a:gridCol w="1413791">
                  <a:extLst>
                    <a:ext uri="{9D8B030D-6E8A-4147-A177-3AD203B41FA5}">
                      <a16:colId xmlns:a16="http://schemas.microsoft.com/office/drawing/2014/main" val="4122678513"/>
                    </a:ext>
                  </a:extLst>
                </a:gridCol>
              </a:tblGrid>
              <a:tr h="168786">
                <a:tc>
                  <a:txBody>
                    <a:bodyPr/>
                    <a:lstStyle/>
                    <a:p>
                      <a:pPr>
                        <a:lnSpc>
                          <a:spcPct val="107000"/>
                        </a:lnSpc>
                        <a:spcAft>
                          <a:spcPts val="0"/>
                        </a:spcAft>
                      </a:pPr>
                      <a:r>
                        <a:rPr lang="en-GB" sz="1000" b="1" dirty="0">
                          <a:effectLst/>
                          <a:latin typeface="Calibri" panose="020F0502020204030204" pitchFamily="34" charset="0"/>
                          <a:ea typeface="Calibri" panose="020F0502020204030204" pitchFamily="34" charset="0"/>
                          <a:cs typeface="Times New Roman" panose="02020603050405020304" pitchFamily="18" charset="0"/>
                        </a:rPr>
                        <a:t>WDES indicators: 2019 reporting year</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000" b="1">
                          <a:effectLst/>
                          <a:latin typeface="Calibri" panose="020F0502020204030204" pitchFamily="34" charset="0"/>
                          <a:ea typeface="Calibri" panose="020F0502020204030204" pitchFamily="34" charset="0"/>
                          <a:cs typeface="Times New Roman" panose="02020603050405020304" pitchFamily="18" charset="0"/>
                        </a:rPr>
                        <a:t>Disabled staff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000" b="1" dirty="0">
                          <a:effectLst/>
                          <a:latin typeface="Calibri" panose="020F0502020204030204" pitchFamily="34" charset="0"/>
                          <a:ea typeface="Calibri" panose="020F0502020204030204" pitchFamily="34" charset="0"/>
                          <a:cs typeface="Times New Roman" panose="02020603050405020304" pitchFamily="18" charset="0"/>
                        </a:rPr>
                        <a:t>Non disabled staff</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268848"/>
                  </a:ext>
                </a:extLst>
              </a:tr>
              <a:tr h="345306">
                <a:tc>
                  <a:txBody>
                    <a:bodyPr/>
                    <a:lstStyle/>
                    <a:p>
                      <a:pPr>
                        <a:lnSpc>
                          <a:spcPct val="107000"/>
                        </a:lnSpc>
                        <a:spcAft>
                          <a:spcPts val="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Relative likelihood of Disabled staff being appointed from</a:t>
                      </a:r>
                    </a:p>
                    <a:p>
                      <a:pPr>
                        <a:lnSpc>
                          <a:spcPct val="107000"/>
                        </a:lnSpc>
                        <a:spcAft>
                          <a:spcPts val="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shortlisting compared to Non-Disabled staff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1.37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01497557"/>
                  </a:ext>
                </a:extLst>
              </a:tr>
              <a:tr h="345306">
                <a:tc>
                  <a:txBody>
                    <a:bodyPr/>
                    <a:lstStyle/>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Relative likelihood of Disabled staff entering the formal</a:t>
                      </a:r>
                    </a:p>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capability process compared to Non-Disabled staff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2.96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361569963"/>
                  </a:ext>
                </a:extLst>
              </a:tr>
              <a:tr h="345306">
                <a:tc>
                  <a:txBody>
                    <a:bodyPr/>
                    <a:lstStyle/>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 of staff experiencing harassment, bullying or abuse from</a:t>
                      </a:r>
                    </a:p>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managers in the last 12 months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21.2%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21.1%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5997261"/>
                  </a:ext>
                </a:extLst>
              </a:tr>
              <a:tr h="521827">
                <a:tc>
                  <a:txBody>
                    <a:bodyPr/>
                    <a:lstStyle/>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 of staff saying that the last time they experienced</a:t>
                      </a:r>
                    </a:p>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harassment, bullying or abuse at work, they or a colleague</a:t>
                      </a:r>
                    </a:p>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reported it in the last 12 months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49.1%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42.1%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9559954"/>
                  </a:ext>
                </a:extLst>
              </a:tr>
              <a:tr h="345306">
                <a:tc>
                  <a:txBody>
                    <a:bodyPr/>
                    <a:lstStyle/>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 of staff believing that the Trust provides equal</a:t>
                      </a:r>
                    </a:p>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opportunities for career progression or promotion.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75.4%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82.3%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0737266"/>
                  </a:ext>
                </a:extLst>
              </a:tr>
              <a:tr h="521827">
                <a:tc>
                  <a:txBody>
                    <a:bodyPr/>
                    <a:lstStyle/>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 of disabled staff saying that their employer has made</a:t>
                      </a:r>
                    </a:p>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adequate adjustment(s) to enable them to carry out their</a:t>
                      </a:r>
                    </a:p>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work.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800">
                          <a:effectLst/>
                          <a:latin typeface="Calibri" panose="020F0502020204030204" pitchFamily="34" charset="0"/>
                          <a:ea typeface="Calibri" panose="020F0502020204030204" pitchFamily="34" charset="0"/>
                          <a:cs typeface="Times New Roman" panose="02020603050405020304" pitchFamily="18" charset="0"/>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811836345"/>
                  </a:ext>
                </a:extLst>
              </a:tr>
              <a:tr h="521827">
                <a:tc>
                  <a:txBody>
                    <a:bodyPr/>
                    <a:lstStyle/>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The staff engagement score for Disabled staff, compared to</a:t>
                      </a:r>
                    </a:p>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non-disabled staff and the overall engagement score for the</a:t>
                      </a:r>
                    </a:p>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organisation.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1060689"/>
                  </a:ext>
                </a:extLst>
              </a:tr>
              <a:tr h="1227909">
                <a:tc gridSpan="3">
                  <a:txBody>
                    <a:bodyPr/>
                    <a:lstStyle/>
                    <a:p>
                      <a:pPr>
                        <a:lnSpc>
                          <a:spcPct val="107000"/>
                        </a:lnSpc>
                        <a:spcAft>
                          <a:spcPts val="0"/>
                        </a:spcAft>
                      </a:pPr>
                      <a:r>
                        <a:rPr lang="en-GB" sz="1000" b="1" dirty="0">
                          <a:effectLst/>
                          <a:latin typeface="Calibri" panose="020F0502020204030204" pitchFamily="34" charset="0"/>
                          <a:ea typeface="Calibri" panose="020F0502020204030204" pitchFamily="34" charset="0"/>
                          <a:cs typeface="Times New Roman" panose="02020603050405020304" pitchFamily="18" charset="0"/>
                        </a:rPr>
                        <a:t>Highlights from the data</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The percentage of Disabled staff indicating that they experienced harassment, bullying or abuse from managers, was the same as non-disabled staff</a:t>
                      </a:r>
                    </a:p>
                    <a:p>
                      <a:pPr>
                        <a:lnSpc>
                          <a:spcPct val="107000"/>
                        </a:lnSpc>
                        <a:spcAft>
                          <a:spcPts val="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Concerns with recruitment data and disciplinary and capability indicator, however WDES action plan in place and DAV network established to provide scrutiny and to implement WDES actions</a:t>
                      </a:r>
                    </a:p>
                    <a:p>
                      <a:pPr>
                        <a:lnSpc>
                          <a:spcPct val="107000"/>
                        </a:lnSpc>
                        <a:spcAft>
                          <a:spcPts val="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Overall difference in engagement scores between disabled staff and non disabled staff is 0.4</a:t>
                      </a:r>
                    </a:p>
                    <a:p>
                      <a:pPr>
                        <a:lnSpc>
                          <a:spcPct val="107000"/>
                        </a:lnSpc>
                        <a:spcAft>
                          <a:spcPts val="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280883660"/>
                  </a:ext>
                </a:extLst>
              </a:tr>
            </a:tbl>
          </a:graphicData>
        </a:graphic>
      </p:graphicFrame>
    </p:spTree>
    <p:extLst>
      <p:ext uri="{BB962C8B-B14F-4D97-AF65-F5344CB8AC3E}">
        <p14:creationId xmlns:p14="http://schemas.microsoft.com/office/powerpoint/2010/main" val="994693971"/>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ONTEN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988C0970589546AB4B73B0836DE541" ma:contentTypeVersion="0" ma:contentTypeDescription="Create a new document." ma:contentTypeScope="" ma:versionID="be3a7d30a2a6df41515bce6c4498b398">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8F35FB2-22C9-4019-971A-D981A5C900A7}"/>
</file>

<file path=customXml/itemProps2.xml><?xml version="1.0" encoding="utf-8"?>
<ds:datastoreItem xmlns:ds="http://schemas.openxmlformats.org/officeDocument/2006/customXml" ds:itemID="{324EE59A-33B6-4210-B73E-FF6A9B7462A9}"/>
</file>

<file path=customXml/itemProps3.xml><?xml version="1.0" encoding="utf-8"?>
<ds:datastoreItem xmlns:ds="http://schemas.openxmlformats.org/officeDocument/2006/customXml" ds:itemID="{355475B7-ACC8-4491-B5DA-A59B11110A39}"/>
</file>

<file path=docProps/app.xml><?xml version="1.0" encoding="utf-8"?>
<Properties xmlns="http://schemas.openxmlformats.org/officeDocument/2006/extended-properties" xmlns:vt="http://schemas.openxmlformats.org/officeDocument/2006/docPropsVTypes">
  <TotalTime>177</TotalTime>
  <Words>858</Words>
  <Application>Microsoft Office PowerPoint</Application>
  <PresentationFormat>On-screen Show (4:3)</PresentationFormat>
  <Paragraphs>140</Paragraphs>
  <Slides>3</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vt:i4>
      </vt:variant>
    </vt:vector>
  </HeadingPairs>
  <TitlesOfParts>
    <vt:vector size="8" baseType="lpstr">
      <vt:lpstr>Arial</vt:lpstr>
      <vt:lpstr>Calibri</vt:lpstr>
      <vt:lpstr>Times</vt:lpstr>
      <vt:lpstr>Blank Presentation</vt:lpstr>
      <vt:lpstr>CONTENT</vt:lpstr>
      <vt:lpstr>PowerPoint Presentation</vt:lpstr>
      <vt:lpstr>WRES comparative data 2016-2019</vt:lpstr>
      <vt:lpstr>WDES data 1st year of reporting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Sabrina Richards (MLCSU)</dc:creator>
  <cp:lastModifiedBy>Sabrina Richards (MLCSU)</cp:lastModifiedBy>
  <cp:revision>12</cp:revision>
  <dcterms:created xsi:type="dcterms:W3CDTF">2019-10-16T10:41:44Z</dcterms:created>
  <dcterms:modified xsi:type="dcterms:W3CDTF">2019-11-18T15:18:32Z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0x01010087988C0970589546AB4B73B0836DE541</vt:lpwstr>
  </property>
</Properties>
</file>